
<file path=[Content_Types].xml><?xml version="1.0" encoding="utf-8"?>
<Types xmlns="http://schemas.openxmlformats.org/package/2006/content-types">
  <Default Extension="bin" ContentType="application/vnd.ms-office.activeX"/>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activeX/activeX4.xml" ContentType="application/vnd.ms-office.activeX+xml"/>
  <Override PartName="/ppt/activeX/activeX5.xml" ContentType="application/vnd.ms-office.activeX+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48" r:id="rId2"/>
    <p:sldMasterId id="2147483661" r:id="rId3"/>
    <p:sldMasterId id="2147483669" r:id="rId4"/>
  </p:sldMasterIdLst>
  <p:notesMasterIdLst>
    <p:notesMasterId r:id="rId16"/>
  </p:notesMasterIdLst>
  <p:handoutMasterIdLst>
    <p:handoutMasterId r:id="rId17"/>
  </p:handoutMasterIdLst>
  <p:sldIdLst>
    <p:sldId id="258" r:id="rId5"/>
    <p:sldId id="260" r:id="rId6"/>
    <p:sldId id="262" r:id="rId7"/>
    <p:sldId id="278" r:id="rId8"/>
    <p:sldId id="279" r:id="rId9"/>
    <p:sldId id="280" r:id="rId10"/>
    <p:sldId id="281" r:id="rId11"/>
    <p:sldId id="282" r:id="rId12"/>
    <p:sldId id="276" r:id="rId13"/>
    <p:sldId id="277" r:id="rId14"/>
    <p:sldId id="272" r:id="rId1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2">
          <p15:clr>
            <a:srgbClr val="A4A3A4"/>
          </p15:clr>
        </p15:guide>
        <p15:guide id="2" orient="horz" pos="530">
          <p15:clr>
            <a:srgbClr val="A4A3A4"/>
          </p15:clr>
        </p15:guide>
        <p15:guide id="3" orient="horz" pos="3868">
          <p15:clr>
            <a:srgbClr val="A4A3A4"/>
          </p15:clr>
        </p15:guide>
        <p15:guide id="4" pos="360">
          <p15:clr>
            <a:srgbClr val="A4A3A4"/>
          </p15:clr>
        </p15:guide>
        <p15:guide id="5" pos="540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35" autoAdjust="0"/>
    <p:restoredTop sz="94681" autoAdjust="0"/>
  </p:normalViewPr>
  <p:slideViewPr>
    <p:cSldViewPr snapToGrid="0">
      <p:cViewPr varScale="1">
        <p:scale>
          <a:sx n="124" d="100"/>
          <a:sy n="124" d="100"/>
        </p:scale>
        <p:origin x="1410" y="96"/>
      </p:cViewPr>
      <p:guideLst>
        <p:guide orient="horz" pos="1712"/>
        <p:guide orient="horz" pos="530"/>
        <p:guide orient="horz" pos="3868"/>
        <p:guide pos="360"/>
        <p:guide pos="540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6" d="100"/>
          <a:sy n="86" d="100"/>
        </p:scale>
        <p:origin x="298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activeX1.xml><?xml version="1.0" encoding="utf-8"?>
<ax:ocx xmlns:ax="http://schemas.microsoft.com/office/2006/activeX" xmlns:r="http://schemas.openxmlformats.org/officeDocument/2006/relationships" ax:classid="{4C599241-6926-101B-9992-00000B65C6F9}" ax:persistence="persistStorage" r:id="rId1"/>
</file>

<file path=ppt/activeX/activeX2.xml><?xml version="1.0" encoding="utf-8"?>
<ax:ocx xmlns:ax="http://schemas.microsoft.com/office/2006/activeX" xmlns:r="http://schemas.openxmlformats.org/officeDocument/2006/relationships" ax:classid="{4C599241-6926-101B-9992-00000B65C6F9}" ax:persistence="persistStorage" r:id="rId1"/>
</file>

<file path=ppt/activeX/activeX3.xml><?xml version="1.0" encoding="utf-8"?>
<ax:ocx xmlns:ax="http://schemas.microsoft.com/office/2006/activeX" xmlns:r="http://schemas.openxmlformats.org/officeDocument/2006/relationships" ax:classid="{4C599241-6926-101B-9992-00000B65C6F9}" ax:persistence="persistStorage" r:id="rId1"/>
</file>

<file path=ppt/activeX/activeX4.xml><?xml version="1.0" encoding="utf-8"?>
<ax:ocx xmlns:ax="http://schemas.microsoft.com/office/2006/activeX" xmlns:r="http://schemas.openxmlformats.org/officeDocument/2006/relationships" ax:classid="{4C599241-6926-101B-9992-00000B65C6F9}" ax:persistence="persistStorage" r:id="rId1"/>
</file>

<file path=ppt/activeX/activeX5.xml><?xml version="1.0" encoding="utf-8"?>
<ax:ocx xmlns:ax="http://schemas.microsoft.com/office/2006/activeX" xmlns:r="http://schemas.openxmlformats.org/officeDocument/2006/relationships" ax:classid="{4C599241-6926-101B-9992-00000B65C6F9}"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11B95B0-35DA-4320-8EBF-7A5215A7D67C}" type="datetimeFigureOut">
              <a:rPr lang="en-GB" smtClean="0"/>
              <a:t>21/12/2015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9753968-743C-422B-AFA1-D28B8675525D}" type="slidenum">
              <a:rPr lang="en-GB" smtClean="0"/>
              <a:t>‹#›</a:t>
            </a:fld>
            <a:endParaRPr lang="en-GB"/>
          </a:p>
        </p:txBody>
      </p:sp>
    </p:spTree>
    <p:extLst>
      <p:ext uri="{BB962C8B-B14F-4D97-AF65-F5344CB8AC3E}">
        <p14:creationId xmlns:p14="http://schemas.microsoft.com/office/powerpoint/2010/main" val="114090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EC6522-E649-4C1D-9BF1-9029A1A60AC3}" type="datetimeFigureOut">
              <a:rPr lang="en-US" smtClean="0"/>
              <a:t>2015-12-21</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8ABBCA8-9ADC-40B6-AC8F-938C3ED56C5B}" type="slidenum">
              <a:rPr lang="en-US" smtClean="0"/>
              <a:t>‹#›</a:t>
            </a:fld>
            <a:endParaRPr lang="en-US"/>
          </a:p>
        </p:txBody>
      </p:sp>
    </p:spTree>
    <p:extLst>
      <p:ext uri="{BB962C8B-B14F-4D97-AF65-F5344CB8AC3E}">
        <p14:creationId xmlns:p14="http://schemas.microsoft.com/office/powerpoint/2010/main" val="3863346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BBCA8-9ADC-40B6-AC8F-938C3ED56C5B}" type="slidenum">
              <a:rPr lang="en-US" smtClean="0"/>
              <a:t>1</a:t>
            </a:fld>
            <a:endParaRPr lang="en-US"/>
          </a:p>
        </p:txBody>
      </p:sp>
    </p:spTree>
    <p:extLst>
      <p:ext uri="{BB962C8B-B14F-4D97-AF65-F5344CB8AC3E}">
        <p14:creationId xmlns:p14="http://schemas.microsoft.com/office/powerpoint/2010/main" val="267422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BBCA8-9ADC-40B6-AC8F-938C3ED56C5B}" type="slidenum">
              <a:rPr lang="en-US" smtClean="0"/>
              <a:t>2</a:t>
            </a:fld>
            <a:endParaRPr lang="en-US"/>
          </a:p>
        </p:txBody>
      </p:sp>
    </p:spTree>
    <p:extLst>
      <p:ext uri="{BB962C8B-B14F-4D97-AF65-F5344CB8AC3E}">
        <p14:creationId xmlns:p14="http://schemas.microsoft.com/office/powerpoint/2010/main" val="82229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 Presentation title with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a:prstGeom prst="rect">
            <a:avLst/>
          </a:prstGeom>
        </p:spPr>
        <p:txBody>
          <a:bodyPr/>
          <a:lstStyle/>
          <a:p>
            <a:r>
              <a:rPr lang="en-US" dirty="0" smtClean="0"/>
              <a:t>Click icon to add picture</a:t>
            </a:r>
            <a:endParaRPr lang="fr-FR" dirty="0"/>
          </a:p>
        </p:txBody>
      </p:sp>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D420F-841B-4CA5-A1FA-A90DCF746A3D}" type="datetime1">
              <a:rPr lang="en-US" smtClean="0"/>
              <a:t>2015-12-21</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8332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 Sub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087438"/>
            <a:ext cx="8001000" cy="864111"/>
          </a:xfrm>
        </p:spPr>
        <p:txBody>
          <a:bodyPr/>
          <a:lstStyle/>
          <a:p>
            <a:r>
              <a:rPr lang="en-US" smtClean="0"/>
              <a:t>Click to edit Master title style</a:t>
            </a:r>
            <a:endParaRPr lang="fr-FR" dirty="0"/>
          </a:p>
        </p:txBody>
      </p:sp>
      <p:sp>
        <p:nvSpPr>
          <p:cNvPr id="3" name="Subtitle 2"/>
          <p:cNvSpPr>
            <a:spLocks noGrp="1"/>
          </p:cNvSpPr>
          <p:nvPr>
            <p:ph type="subTitle" idx="1"/>
          </p:nvPr>
        </p:nvSpPr>
        <p:spPr>
          <a:xfrm>
            <a:off x="571500" y="2276852"/>
            <a:ext cx="8001000" cy="3863597"/>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A011F-C9E5-4C53-90D8-7A9A5B35821F}" type="datetime1">
              <a:rPr lang="en-US" smtClean="0"/>
              <a:t>2015-12-21</a:t>
            </a:fld>
            <a:endParaRPr lang="en-US"/>
          </a:p>
        </p:txBody>
      </p:sp>
      <p:sp>
        <p:nvSpPr>
          <p:cNvPr id="6"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62393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38466-0C34-469D-8AB6-15A1A8BC640B}" type="datetime1">
              <a:rPr lang="en-US" smtClean="0"/>
              <a:t>2015-12-21</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086030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ACB77-DE75-48C9-BDFC-F2E0F24A2DE5}" type="datetime1">
              <a:rPr lang="en-US" smtClean="0"/>
              <a:t>2015-12-21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40037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7"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99EA8-A1B4-403F-A490-4F5A80CBBB3C}" type="datetime1">
              <a:rPr lang="en-US" smtClean="0"/>
              <a:t>2015-12-21</a:t>
            </a:fld>
            <a:endParaRPr lang="en-US"/>
          </a:p>
        </p:txBody>
      </p:sp>
      <p:sp>
        <p:nvSpPr>
          <p:cNvPr id="9"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33464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5CEE7-9ED4-4915-BEFA-C25900BA8CB0}" type="datetime1">
              <a:rPr lang="en-US" smtClean="0"/>
              <a:t>2015-12-21</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635690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 Title -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EE06E-06CB-4C20-9258-160E2F9E546C}" type="datetime1">
              <a:rPr lang="en-US" smtClean="0"/>
              <a:t>2015-12-21</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25127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4"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6"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891CE-19F1-4857-940B-067BF8F83491}" type="datetime1">
              <a:rPr lang="en-US" smtClean="0"/>
              <a:t>2015-12-21</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274923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dirty="0"/>
          </a:p>
        </p:txBody>
      </p:sp>
      <p:sp>
        <p:nvSpPr>
          <p:cNvPr id="7" name="Text Placeholder 6"/>
          <p:cNvSpPr>
            <a:spLocks noGrp="1"/>
          </p:cNvSpPr>
          <p:nvPr>
            <p:ph type="body" sz="quarter" idx="13"/>
          </p:nvPr>
        </p:nvSpPr>
        <p:spPr>
          <a:xfrm>
            <a:off x="571500" y="3694470"/>
            <a:ext cx="8001000" cy="2445979"/>
          </a:xfrm>
        </p:spPr>
        <p:txBody>
          <a:bodyPr/>
          <a:lstStyle/>
          <a:p>
            <a:endParaRPr lang="en-US" dirty="0" smtClean="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90F68-05E4-4484-9D2F-CD01C45018CE}" type="datetime1">
              <a:rPr lang="en-US" smtClean="0"/>
              <a:t>2015-12-21</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775389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8E53C-2969-4D4A-B1F9-1D8AF34EBDF3}" type="datetime1">
              <a:rPr lang="en-US" smtClean="0"/>
              <a:t>2015-12-21</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32372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5"/>
          <p:cNvSpPr>
            <a:spLocks noGrp="1"/>
          </p:cNvSpPr>
          <p:nvPr>
            <p:ph type="pic" sz="quarter" idx="12"/>
          </p:nvPr>
        </p:nvSpPr>
        <p:spPr>
          <a:xfrm>
            <a:off x="0" y="0"/>
            <a:ext cx="9144000" cy="6858000"/>
          </a:xfrm>
        </p:spPr>
        <p:txBody>
          <a:bodyPr/>
          <a:lstStyle/>
          <a:p>
            <a:endParaRPr lang="fr-FR" dirty="0"/>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86175-F21C-4B3D-9B98-201AC06090BD}" type="datetime1">
              <a:rPr lang="en-US" smtClean="0"/>
              <a:t>2015-12-21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8562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 no picture">
    <p:spTree>
      <p:nvGrpSpPr>
        <p:cNvPr id="1" name=""/>
        <p:cNvGrpSpPr/>
        <p:nvPr/>
      </p:nvGrpSpPr>
      <p:grpSpPr>
        <a:xfrm>
          <a:off x="0" y="0"/>
          <a:ext cx="0" cy="0"/>
          <a:chOff x="0" y="0"/>
          <a:chExt cx="0" cy="0"/>
        </a:xfrm>
      </p:grpSpPr>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BC36C-18DD-4CD7-8535-4901BED78802}" type="datetime1">
              <a:rPr lang="en-US" smtClean="0"/>
              <a:t>2015-12-21</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729818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500" y="1960563"/>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2717800"/>
            <a:ext cx="3757655" cy="35811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1960563"/>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2717800"/>
            <a:ext cx="3759131" cy="35811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841375"/>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7"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48125-94F1-412A-A082-D6E0DF856FD9}" type="datetime1">
              <a:rPr lang="en-US" smtClean="0"/>
              <a:t>2015-12-21</a:t>
            </a:fld>
            <a:endParaRPr lang="en-US"/>
          </a:p>
        </p:txBody>
      </p:sp>
      <p:sp>
        <p:nvSpPr>
          <p:cNvPr id="9"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3614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773B2-840F-48FB-9743-F1D74BDF88F7}" type="datetime1">
              <a:rPr lang="en-US" smtClean="0"/>
              <a:t>2015-12-21</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75260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C92AA-85E3-4D1B-A825-27C4EB6BDA6C}" type="datetime1">
              <a:rPr lang="en-US" smtClean="0"/>
              <a:t>2015-12-21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06139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8"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9"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C84CE-89BD-4112-8D33-200D2BE6F525}" type="datetime1">
              <a:rPr lang="en-US" smtClean="0"/>
              <a:t>2015-12-21</a:t>
            </a:fld>
            <a:endParaRPr lang="en-US"/>
          </a:p>
        </p:txBody>
      </p:sp>
      <p:sp>
        <p:nvSpPr>
          <p:cNvPr id="10"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07501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 Title - big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2" name="Title 1"/>
          <p:cNvSpPr>
            <a:spLocks noGrp="1"/>
          </p:cNvSpPr>
          <p:nvPr>
            <p:ph type="title"/>
          </p:nvPr>
        </p:nvSpPr>
        <p:spPr/>
        <p:txBody>
          <a:bodyPr/>
          <a:lstStyle/>
          <a:p>
            <a:r>
              <a:rPr lang="en-US" dirty="0" smtClean="0"/>
              <a:t>Click to edit Master title style</a:t>
            </a:r>
            <a:endParaRPr lang="fr-FR" dirty="0"/>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FF9CB-3D10-45D5-AAF0-67B549AD3DD5}" type="datetime1">
              <a:rPr lang="en-US" smtClean="0"/>
              <a:t>2015-12-21</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79218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5"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6"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D8F7B-E4A7-4C12-8759-CE129B7E86CE}" type="datetime1">
              <a:rPr lang="en-US" smtClean="0"/>
              <a:t>2015-12-21</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20074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smtClean="0"/>
              <a:t>Click icon to add picture</a:t>
            </a:r>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77AA9-8B46-437A-9A9B-C8AA7543F65F}" type="datetime1">
              <a:rPr lang="en-US" smtClean="0"/>
              <a:t>2015-12-21</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86585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7" name="Text Placeholder 6"/>
          <p:cNvSpPr>
            <a:spLocks noGrp="1"/>
          </p:cNvSpPr>
          <p:nvPr>
            <p:ph type="body" sz="quarter" idx="13"/>
          </p:nvPr>
        </p:nvSpPr>
        <p:spPr>
          <a:xfrm>
            <a:off x="571500" y="3701844"/>
            <a:ext cx="8001000" cy="2438605"/>
          </a:xfrm>
        </p:spPr>
        <p:txBody>
          <a:bodyPr/>
          <a:lstStyle/>
          <a:p>
            <a:endParaRPr lang="en-US" dirty="0" smtClean="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0696D-5B29-4C2B-B37D-C51F2EA78782}" type="datetime1">
              <a:rPr lang="en-US" smtClean="0"/>
              <a:t>2015-12-21</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81911570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control" Target="../activeX/activeX1.xml"/><Relationship Id="rId13" Type="http://schemas.openxmlformats.org/officeDocument/2006/relationships/image" Target="../media/image3.wmf"/><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2.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control" Target="../activeX/activeX3.xml"/><Relationship Id="rId4" Type="http://schemas.openxmlformats.org/officeDocument/2006/relationships/slideLayout" Target="../slideLayouts/slideLayout4.xml"/><Relationship Id="rId9" Type="http://schemas.openxmlformats.org/officeDocument/2006/relationships/control" Target="../activeX/activeX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6.wmf"/><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control" Target="../activeX/activeX5.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control" Target="../activeX/activeX4.xml"/><Relationship Id="rId5" Type="http://schemas.openxmlformats.org/officeDocument/2006/relationships/slideLayout" Target="../slideLayouts/slideLayout10.xml"/><Relationship Id="rId10" Type="http://schemas.openxmlformats.org/officeDocument/2006/relationships/vmlDrawing" Target="../drawings/vmlDrawing2.vml"/><Relationship Id="rId4" Type="http://schemas.openxmlformats.org/officeDocument/2006/relationships/slideLayout" Target="../slideLayouts/slideLayout9.xml"/><Relationship Id="rId9" Type="http://schemas.openxmlformats.org/officeDocument/2006/relationships/theme" Target="../theme/theme3.xml"/><Relationship Id="rId14" Type="http://schemas.openxmlformats.org/officeDocument/2006/relationships/image" Target="../media/image7.wmf"/></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dirty="0" smtClean="0"/>
              <a:t>ISO PowerPoint Template</a:t>
            </a:r>
            <a:endParaRPr lang="fr-FR" dirty="0"/>
          </a:p>
        </p:txBody>
      </p:sp>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4E9E2-9743-4E21-B433-C4766F3B3560}"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7112-BC50-40A0-ADD1-AC8C5DD1BEDF}" type="datetime1">
              <a:rPr lang="en-US" smtClean="0"/>
              <a:t>2015-12-21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826363325"/>
      </p:ext>
    </p:extLst>
  </p:cSld>
  <p:clrMap bg1="lt1" tx1="dk1" bg2="lt2" tx2="dk2" accent1="accent1" accent2="accent2" accent3="accent3" accent4="accent4" accent5="accent5" accent6="accent6" hlink="hlink" folHlink="folHlink"/>
  <p:hf sldNum="0" hdr="0" ftr="0" dt="0"/>
  <p:txStyles>
    <p:titleStyle>
      <a:lvl1pPr algn="ctr" defTabSz="914400" rtl="0" eaLnBrk="1" latinLnBrk="0" hangingPunct="1">
        <a:spcBef>
          <a:spcPct val="0"/>
        </a:spcBef>
        <a:buNone/>
        <a:defRPr sz="36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9"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25757-945B-4F9A-BDD8-D722A54C0234}" type="datetime1">
              <a:rPr lang="en-US" smtClean="0"/>
              <a:t>2015-12-21</a:t>
            </a:fld>
            <a:endParaRPr lang="en-US"/>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controls>
      <mc:AlternateContent xmlns:mc="http://schemas.openxmlformats.org/markup-compatibility/2006">
        <mc:Choice xmlns:v="urn:schemas-microsoft-com:vml" Requires="v">
          <p:control spid="1283" name="Image1" r:id="rId8" imgW="9144000" imgH="114480"/>
        </mc:Choice>
        <mc:Fallback>
          <p:control name="Image1" r:id="rId8" imgW="9144000" imgH="114480">
            <p:pic>
              <p:nvPicPr>
                <p:cNvPr id="3" name="Image1"/>
                <p:cNvPicPr preferRelativeResize="0">
                  <a:picLocks noChangeArrowheads="1" noChangeShapeType="1"/>
                </p:cNvPicPr>
                <p:nvPr/>
              </p:nvPicPr>
              <p:blipFill>
                <a:blip r:embed="rId11"/>
                <a:srcRect/>
                <a:stretch>
                  <a:fillRect/>
                </a:stretch>
              </p:blipFill>
              <p:spPr bwMode="auto">
                <a:xfrm>
                  <a:off x="0" y="0"/>
                  <a:ext cx="9144000" cy="1174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84" name="Image2" r:id="rId9" imgW="561960" imgH="771480"/>
        </mc:Choice>
        <mc:Fallback>
          <p:control name="Image2" r:id="rId9" imgW="561960" imgH="771480">
            <p:pic>
              <p:nvPicPr>
                <p:cNvPr id="4" name="Image2"/>
                <p:cNvPicPr preferRelativeResize="0">
                  <a:picLocks noChangeArrowheads="1" noChangeShapeType="1"/>
                </p:cNvPicPr>
                <p:nvPr/>
              </p:nvPicPr>
              <p:blipFill>
                <a:blip r:embed="rId12"/>
                <a:srcRect/>
                <a:stretch>
                  <a:fillRect/>
                </a:stretch>
              </p:blipFill>
              <p:spPr bwMode="auto">
                <a:xfrm>
                  <a:off x="571500" y="77788"/>
                  <a:ext cx="566738" cy="7683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85" name="Image3" r:id="rId10" imgW="552600" imgH="504720"/>
        </mc:Choice>
        <mc:Fallback>
          <p:control name="Image3" r:id="rId10" imgW="552600" imgH="504720">
            <p:pic>
              <p:nvPicPr>
                <p:cNvPr id="5" name="Image3"/>
                <p:cNvPicPr preferRelativeResize="0">
                  <a:picLocks noChangeArrowheads="1" noChangeShapeType="1"/>
                </p:cNvPicPr>
                <p:nvPr/>
              </p:nvPicPr>
              <p:blipFill>
                <a:blip r:embed="rId13"/>
                <a:srcRect/>
                <a:stretch>
                  <a:fillRect/>
                </a:stretch>
              </p:blipFill>
              <p:spPr bwMode="auto">
                <a:xfrm>
                  <a:off x="575933" y="311151"/>
                  <a:ext cx="555955" cy="505094"/>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443503323"/>
      </p:ext>
    </p:extLst>
  </p:cSld>
  <p:clrMap bg1="lt1" tx1="dk1" bg2="lt2" tx2="dk2" accent1="accent1" accent2="accent2" accent3="accent3" accent4="accent4" accent5="accent5" accent6="accent6" hlink="hlink" folHlink="folHlink"/>
  <p:sldLayoutIdLst>
    <p:sldLayoutId id="2147483660" r:id="rId1"/>
    <p:sldLayoutId id="2147483674" r:id="rId2"/>
    <p:sldLayoutId id="2147483678" r:id="rId3"/>
    <p:sldLayoutId id="2147483682" r:id="rId4"/>
    <p:sldLayoutId id="2147483679" r:id="rId5"/>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grpSp>
        <p:nvGrpSpPr>
          <p:cNvPr id="4" name="Group 5"/>
          <p:cNvGrpSpPr>
            <a:grpSpLocks/>
          </p:cNvGrpSpPr>
          <p:nvPr/>
        </p:nvGrpSpPr>
        <p:grpSpPr bwMode="auto">
          <a:xfrm>
            <a:off x="571500" y="0"/>
            <a:ext cx="406400" cy="550863"/>
            <a:chOff x="360" y="46"/>
            <a:chExt cx="357" cy="484"/>
          </a:xfrm>
        </p:grpSpPr>
      </p:grpSp>
      <p:grpSp>
        <p:nvGrpSpPr>
          <p:cNvPr id="6" name="Group 5"/>
          <p:cNvGrpSpPr>
            <a:grpSpLocks/>
          </p:cNvGrpSpPr>
          <p:nvPr/>
        </p:nvGrpSpPr>
        <p:grpSpPr bwMode="auto">
          <a:xfrm>
            <a:off x="571500" y="0"/>
            <a:ext cx="406400" cy="550863"/>
            <a:chOff x="360" y="46"/>
            <a:chExt cx="357" cy="484"/>
          </a:xfrm>
        </p:grpSpPr>
      </p:grpSp>
      <p:grpSp>
        <p:nvGrpSpPr>
          <p:cNvPr id="7" name="Group 5"/>
          <p:cNvGrpSpPr>
            <a:grpSpLocks/>
          </p:cNvGrpSpPr>
          <p:nvPr/>
        </p:nvGrpSpPr>
        <p:grpSpPr bwMode="auto">
          <a:xfrm>
            <a:off x="571500" y="0"/>
            <a:ext cx="406400" cy="550863"/>
            <a:chOff x="360" y="46"/>
            <a:chExt cx="357" cy="484"/>
          </a:xfrm>
        </p:grpSpPr>
      </p:grpSp>
      <p:grpSp>
        <p:nvGrpSpPr>
          <p:cNvPr id="8" name="Group 5"/>
          <p:cNvGrpSpPr>
            <a:grpSpLocks/>
          </p:cNvGrpSpPr>
          <p:nvPr/>
        </p:nvGrpSpPr>
        <p:grpSpPr bwMode="auto">
          <a:xfrm>
            <a:off x="571500" y="0"/>
            <a:ext cx="406400" cy="550863"/>
            <a:chOff x="360" y="46"/>
            <a:chExt cx="357" cy="484"/>
          </a:xfrm>
        </p:grpSpPr>
      </p:grpSp>
      <p:grpSp>
        <p:nvGrpSpPr>
          <p:cNvPr id="9" name="Group 5"/>
          <p:cNvGrpSpPr>
            <a:grpSpLocks/>
          </p:cNvGrpSpPr>
          <p:nvPr/>
        </p:nvGrpSpPr>
        <p:grpSpPr bwMode="auto">
          <a:xfrm>
            <a:off x="571500" y="0"/>
            <a:ext cx="406400" cy="550863"/>
            <a:chOff x="360" y="46"/>
            <a:chExt cx="357" cy="484"/>
          </a:xfrm>
        </p:grpSpPr>
      </p:grpSp>
      <p:grpSp>
        <p:nvGrpSpPr>
          <p:cNvPr id="10" name="Group 5"/>
          <p:cNvGrpSpPr>
            <a:grpSpLocks/>
          </p:cNvGrpSpPr>
          <p:nvPr/>
        </p:nvGrpSpPr>
        <p:grpSpPr bwMode="auto">
          <a:xfrm>
            <a:off x="571500" y="0"/>
            <a:ext cx="406400" cy="550863"/>
            <a:chOff x="360" y="46"/>
            <a:chExt cx="357" cy="484"/>
          </a:xfrm>
        </p:grpSpPr>
      </p:grpSp>
      <p:grpSp>
        <p:nvGrpSpPr>
          <p:cNvPr id="11" name="Group 5"/>
          <p:cNvGrpSpPr>
            <a:grpSpLocks/>
          </p:cNvGrpSpPr>
          <p:nvPr/>
        </p:nvGrpSpPr>
        <p:grpSpPr bwMode="auto">
          <a:xfrm>
            <a:off x="571500" y="0"/>
            <a:ext cx="406400" cy="550863"/>
            <a:chOff x="360" y="46"/>
            <a:chExt cx="357" cy="484"/>
          </a:xfrm>
        </p:grpSpPr>
      </p:grpSp>
      <p:grpSp>
        <p:nvGrpSpPr>
          <p:cNvPr id="12" name="Group 5"/>
          <p:cNvGrpSpPr>
            <a:grpSpLocks/>
          </p:cNvGrpSpPr>
          <p:nvPr/>
        </p:nvGrpSpPr>
        <p:grpSpPr bwMode="auto">
          <a:xfrm>
            <a:off x="571500" y="0"/>
            <a:ext cx="406400" cy="550863"/>
            <a:chOff x="360" y="46"/>
            <a:chExt cx="357" cy="484"/>
          </a:xfrm>
        </p:grpSpPr>
      </p:grpSp>
      <p:grpSp>
        <p:nvGrpSpPr>
          <p:cNvPr id="13" name="Group 5"/>
          <p:cNvGrpSpPr>
            <a:grpSpLocks/>
          </p:cNvGrpSpPr>
          <p:nvPr/>
        </p:nvGrpSpPr>
        <p:grpSpPr bwMode="auto">
          <a:xfrm>
            <a:off x="571500" y="0"/>
            <a:ext cx="406400" cy="550863"/>
            <a:chOff x="360" y="46"/>
            <a:chExt cx="357" cy="484"/>
          </a:xfrm>
        </p:grpSpPr>
      </p:grpSp>
      <p:grpSp>
        <p:nvGrpSpPr>
          <p:cNvPr id="14" name="Group 5"/>
          <p:cNvGrpSpPr>
            <a:grpSpLocks/>
          </p:cNvGrpSpPr>
          <p:nvPr/>
        </p:nvGrpSpPr>
        <p:grpSpPr bwMode="auto">
          <a:xfrm>
            <a:off x="571500" y="0"/>
            <a:ext cx="406400" cy="550863"/>
            <a:chOff x="360" y="46"/>
            <a:chExt cx="357" cy="484"/>
          </a:xfrm>
        </p:grpSpPr>
      </p:grpSp>
      <p:grpSp>
        <p:nvGrpSpPr>
          <p:cNvPr id="15" name="Group 5"/>
          <p:cNvGrpSpPr>
            <a:grpSpLocks/>
          </p:cNvGrpSpPr>
          <p:nvPr/>
        </p:nvGrpSpPr>
        <p:grpSpPr bwMode="auto">
          <a:xfrm>
            <a:off x="571500" y="0"/>
            <a:ext cx="406400" cy="550863"/>
            <a:chOff x="360" y="46"/>
            <a:chExt cx="357" cy="484"/>
          </a:xfrm>
        </p:grpSpPr>
      </p:grpSp>
      <p:grpSp>
        <p:nvGrpSpPr>
          <p:cNvPr id="16" name="Group 5"/>
          <p:cNvGrpSpPr>
            <a:grpSpLocks/>
          </p:cNvGrpSpPr>
          <p:nvPr/>
        </p:nvGrpSpPr>
        <p:grpSpPr bwMode="auto">
          <a:xfrm>
            <a:off x="571500" y="0"/>
            <a:ext cx="406400" cy="550863"/>
            <a:chOff x="360" y="46"/>
            <a:chExt cx="357" cy="484"/>
          </a:xfrm>
        </p:grpSpPr>
      </p:grpSp>
      <p:grpSp>
        <p:nvGrpSpPr>
          <p:cNvPr id="17" name="Group 5"/>
          <p:cNvGrpSpPr>
            <a:grpSpLocks/>
          </p:cNvGrpSpPr>
          <p:nvPr/>
        </p:nvGrpSpPr>
        <p:grpSpPr bwMode="auto">
          <a:xfrm>
            <a:off x="571500" y="0"/>
            <a:ext cx="406400" cy="550863"/>
            <a:chOff x="360" y="46"/>
            <a:chExt cx="357" cy="484"/>
          </a:xfrm>
        </p:grpSpPr>
      </p:grpSp>
      <p:grpSp>
        <p:nvGrpSpPr>
          <p:cNvPr id="18" name="Group 5"/>
          <p:cNvGrpSpPr>
            <a:grpSpLocks/>
          </p:cNvGrpSpPr>
          <p:nvPr/>
        </p:nvGrpSpPr>
        <p:grpSpPr bwMode="auto">
          <a:xfrm>
            <a:off x="571500" y="0"/>
            <a:ext cx="406400" cy="550863"/>
            <a:chOff x="360" y="46"/>
            <a:chExt cx="357" cy="484"/>
          </a:xfrm>
        </p:grpSpPr>
      </p:grpSp>
      <p:grpSp>
        <p:nvGrpSpPr>
          <p:cNvPr id="19" name="Group 5"/>
          <p:cNvGrpSpPr>
            <a:grpSpLocks/>
          </p:cNvGrpSpPr>
          <p:nvPr/>
        </p:nvGrpSpPr>
        <p:grpSpPr bwMode="auto">
          <a:xfrm>
            <a:off x="571500" y="0"/>
            <a:ext cx="406400" cy="550863"/>
            <a:chOff x="360" y="46"/>
            <a:chExt cx="357" cy="484"/>
          </a:xfrm>
        </p:grpSpPr>
      </p:grpSp>
      <p:grpSp>
        <p:nvGrpSpPr>
          <p:cNvPr id="22" name="Group 5"/>
          <p:cNvGrpSpPr>
            <a:grpSpLocks/>
          </p:cNvGrpSpPr>
          <p:nvPr/>
        </p:nvGrpSpPr>
        <p:grpSpPr bwMode="auto">
          <a:xfrm>
            <a:off x="571500" y="0"/>
            <a:ext cx="406400" cy="550863"/>
            <a:chOff x="360" y="46"/>
            <a:chExt cx="357" cy="484"/>
          </a:xfrm>
        </p:grpSpPr>
      </p:grpSp>
      <p:sp>
        <p:nvSpPr>
          <p:cNvPr id="24" name="Slide Number Placeholder 2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63A8C-C0CF-4E76-AD0D-5CCD8DD4AF68}" type="slidenum">
              <a:rPr lang="en-US" smtClean="0"/>
              <a:t>‹#›</a:t>
            </a:fld>
            <a:endParaRPr lang="en-US"/>
          </a:p>
        </p:txBody>
      </p:sp>
      <p:sp>
        <p:nvSpPr>
          <p:cNvPr id="29"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03DEC-435C-4C1D-AC86-EDF233263FFF}" type="datetime1">
              <a:rPr lang="en-US" smtClean="0"/>
              <a:t>2015-12-21</a:t>
            </a:fld>
            <a:endParaRPr lang="en-US"/>
          </a:p>
        </p:txBody>
      </p:sp>
      <p:sp>
        <p:nvSpPr>
          <p:cNvPr id="3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grpSp>
        <p:nvGrpSpPr>
          <p:cNvPr id="23" name="Group 5"/>
          <p:cNvGrpSpPr>
            <a:grpSpLocks/>
          </p:cNvGrpSpPr>
          <p:nvPr/>
        </p:nvGrpSpPr>
        <p:grpSpPr bwMode="auto">
          <a:xfrm>
            <a:off x="571500" y="0"/>
            <a:ext cx="406400" cy="550863"/>
            <a:chOff x="360" y="46"/>
            <a:chExt cx="357" cy="484"/>
          </a:xfrm>
        </p:grpSpPr>
      </p:grpSp>
      <p:grpSp>
        <p:nvGrpSpPr>
          <p:cNvPr id="25" name="Group 5"/>
          <p:cNvGrpSpPr>
            <a:grpSpLocks/>
          </p:cNvGrpSpPr>
          <p:nvPr/>
        </p:nvGrpSpPr>
        <p:grpSpPr bwMode="auto">
          <a:xfrm>
            <a:off x="571500" y="0"/>
            <a:ext cx="406400" cy="550863"/>
            <a:chOff x="360" y="46"/>
            <a:chExt cx="357" cy="484"/>
          </a:xfrm>
        </p:grpSpPr>
      </p:grpSp>
      <p:grpSp>
        <p:nvGrpSpPr>
          <p:cNvPr id="26" name="Group 5"/>
          <p:cNvGrpSpPr>
            <a:grpSpLocks/>
          </p:cNvGrpSpPr>
          <p:nvPr/>
        </p:nvGrpSpPr>
        <p:grpSpPr bwMode="auto">
          <a:xfrm>
            <a:off x="571500" y="0"/>
            <a:ext cx="406400" cy="550863"/>
            <a:chOff x="360" y="46"/>
            <a:chExt cx="357" cy="484"/>
          </a:xfrm>
        </p:grpSpPr>
      </p:grpSp>
      <p:grpSp>
        <p:nvGrpSpPr>
          <p:cNvPr id="27" name="Group 5"/>
          <p:cNvGrpSpPr>
            <a:grpSpLocks/>
          </p:cNvGrpSpPr>
          <p:nvPr/>
        </p:nvGrpSpPr>
        <p:grpSpPr bwMode="auto">
          <a:xfrm>
            <a:off x="571500" y="0"/>
            <a:ext cx="406400" cy="550863"/>
            <a:chOff x="360" y="46"/>
            <a:chExt cx="357" cy="484"/>
          </a:xfrm>
        </p:grpSpPr>
      </p:grpSp>
      <p:grpSp>
        <p:nvGrpSpPr>
          <p:cNvPr id="28" name="Group 5"/>
          <p:cNvGrpSpPr>
            <a:grpSpLocks/>
          </p:cNvGrpSpPr>
          <p:nvPr/>
        </p:nvGrpSpPr>
        <p:grpSpPr bwMode="auto">
          <a:xfrm>
            <a:off x="571500" y="0"/>
            <a:ext cx="406400" cy="550863"/>
            <a:chOff x="360" y="46"/>
            <a:chExt cx="357" cy="484"/>
          </a:xfrm>
        </p:grpSpPr>
      </p:grpSp>
      <p:grpSp>
        <p:nvGrpSpPr>
          <p:cNvPr id="31" name="Group 5"/>
          <p:cNvGrpSpPr>
            <a:grpSpLocks/>
          </p:cNvGrpSpPr>
          <p:nvPr/>
        </p:nvGrpSpPr>
        <p:grpSpPr bwMode="auto">
          <a:xfrm>
            <a:off x="571500" y="0"/>
            <a:ext cx="406400" cy="550863"/>
            <a:chOff x="360" y="46"/>
            <a:chExt cx="357" cy="484"/>
          </a:xfrm>
        </p:grpSpPr>
      </p:grpSp>
      <p:grpSp>
        <p:nvGrpSpPr>
          <p:cNvPr id="2048" name="Group 5"/>
          <p:cNvGrpSpPr>
            <a:grpSpLocks/>
          </p:cNvGrpSpPr>
          <p:nvPr/>
        </p:nvGrpSpPr>
        <p:grpSpPr bwMode="auto">
          <a:xfrm>
            <a:off x="571500" y="0"/>
            <a:ext cx="406400" cy="550863"/>
            <a:chOff x="360" y="46"/>
            <a:chExt cx="357" cy="484"/>
          </a:xfrm>
        </p:grpSpPr>
      </p:grpSp>
      <p:grpSp>
        <p:nvGrpSpPr>
          <p:cNvPr id="2049" name="Group 5"/>
          <p:cNvGrpSpPr>
            <a:grpSpLocks/>
          </p:cNvGrpSpPr>
          <p:nvPr/>
        </p:nvGrpSpPr>
        <p:grpSpPr bwMode="auto">
          <a:xfrm>
            <a:off x="571500" y="0"/>
            <a:ext cx="406400" cy="550863"/>
            <a:chOff x="360" y="46"/>
            <a:chExt cx="357" cy="484"/>
          </a:xfrm>
        </p:grpSpPr>
      </p:grpSp>
      <p:grpSp>
        <p:nvGrpSpPr>
          <p:cNvPr id="2050" name="Group 5"/>
          <p:cNvGrpSpPr>
            <a:grpSpLocks/>
          </p:cNvGrpSpPr>
          <p:nvPr/>
        </p:nvGrpSpPr>
        <p:grpSpPr bwMode="auto">
          <a:xfrm>
            <a:off x="571500" y="0"/>
            <a:ext cx="406400" cy="550863"/>
            <a:chOff x="360" y="46"/>
            <a:chExt cx="357" cy="484"/>
          </a:xfrm>
        </p:grpSpPr>
      </p:grpSp>
      <p:grpSp>
        <p:nvGrpSpPr>
          <p:cNvPr id="2051" name="Group 5"/>
          <p:cNvGrpSpPr>
            <a:grpSpLocks/>
          </p:cNvGrpSpPr>
          <p:nvPr/>
        </p:nvGrpSpPr>
        <p:grpSpPr bwMode="auto">
          <a:xfrm>
            <a:off x="571500" y="0"/>
            <a:ext cx="406400" cy="550863"/>
            <a:chOff x="360" y="46"/>
            <a:chExt cx="357" cy="484"/>
          </a:xfrm>
        </p:grpSpPr>
      </p:grpSp>
      <p:grpSp>
        <p:nvGrpSpPr>
          <p:cNvPr id="2052" name="Group 5"/>
          <p:cNvGrpSpPr>
            <a:grpSpLocks/>
          </p:cNvGrpSpPr>
          <p:nvPr/>
        </p:nvGrpSpPr>
        <p:grpSpPr bwMode="auto">
          <a:xfrm>
            <a:off x="571500" y="0"/>
            <a:ext cx="406400" cy="550863"/>
            <a:chOff x="360" y="46"/>
            <a:chExt cx="357" cy="484"/>
          </a:xfrm>
        </p:grpSpPr>
      </p:grpSp>
      <p:grpSp>
        <p:nvGrpSpPr>
          <p:cNvPr id="2054" name="Group 5"/>
          <p:cNvGrpSpPr>
            <a:grpSpLocks/>
          </p:cNvGrpSpPr>
          <p:nvPr/>
        </p:nvGrpSpPr>
        <p:grpSpPr bwMode="auto">
          <a:xfrm>
            <a:off x="571500" y="0"/>
            <a:ext cx="406400" cy="550863"/>
            <a:chOff x="360" y="46"/>
            <a:chExt cx="357" cy="484"/>
          </a:xfrm>
        </p:grpSpPr>
      </p:grpSp>
      <p:grpSp>
        <p:nvGrpSpPr>
          <p:cNvPr id="2055" name="Group 5"/>
          <p:cNvGrpSpPr>
            <a:grpSpLocks/>
          </p:cNvGrpSpPr>
          <p:nvPr/>
        </p:nvGrpSpPr>
        <p:grpSpPr bwMode="auto">
          <a:xfrm>
            <a:off x="571500" y="0"/>
            <a:ext cx="406400" cy="550863"/>
            <a:chOff x="360" y="46"/>
            <a:chExt cx="357" cy="484"/>
          </a:xfrm>
        </p:grpSpPr>
      </p:grpSp>
      <p:grpSp>
        <p:nvGrpSpPr>
          <p:cNvPr id="2056" name="Group 5"/>
          <p:cNvGrpSpPr>
            <a:grpSpLocks/>
          </p:cNvGrpSpPr>
          <p:nvPr/>
        </p:nvGrpSpPr>
        <p:grpSpPr bwMode="auto">
          <a:xfrm>
            <a:off x="571500" y="0"/>
            <a:ext cx="406400" cy="550863"/>
            <a:chOff x="360" y="46"/>
            <a:chExt cx="357" cy="484"/>
          </a:xfrm>
        </p:grpSpPr>
      </p:grpSp>
      <p:grpSp>
        <p:nvGrpSpPr>
          <p:cNvPr id="2057" name="Group 5"/>
          <p:cNvGrpSpPr>
            <a:grpSpLocks/>
          </p:cNvGrpSpPr>
          <p:nvPr/>
        </p:nvGrpSpPr>
        <p:grpSpPr bwMode="auto">
          <a:xfrm>
            <a:off x="571500" y="0"/>
            <a:ext cx="406400" cy="550863"/>
            <a:chOff x="360" y="46"/>
            <a:chExt cx="357" cy="484"/>
          </a:xfrm>
        </p:grpSpPr>
      </p:grpSp>
      <p:grpSp>
        <p:nvGrpSpPr>
          <p:cNvPr id="2058" name="Group 5"/>
          <p:cNvGrpSpPr>
            <a:grpSpLocks/>
          </p:cNvGrpSpPr>
          <p:nvPr/>
        </p:nvGrpSpPr>
        <p:grpSpPr bwMode="auto">
          <a:xfrm>
            <a:off x="571500" y="0"/>
            <a:ext cx="406400" cy="550863"/>
            <a:chOff x="360" y="46"/>
            <a:chExt cx="357" cy="484"/>
          </a:xfrm>
        </p:grpSpPr>
      </p:grpSp>
    </p:spTree>
    <p:controls>
      <mc:AlternateContent xmlns:mc="http://schemas.openxmlformats.org/markup-compatibility/2006">
        <mc:Choice xmlns:v="urn:schemas-microsoft-com:vml" Requires="v">
          <p:control spid="2220" name="Image2" r:id="rId11" imgW="409680" imgH="552600"/>
        </mc:Choice>
        <mc:Fallback>
          <p:control name="Image2" r:id="rId11" imgW="409680" imgH="552600">
            <p:pic>
              <p:nvPicPr>
                <p:cNvPr id="20" name="Image2"/>
                <p:cNvPicPr preferRelativeResize="0">
                  <a:picLocks noChangeArrowheads="1" noChangeShapeType="1"/>
                </p:cNvPicPr>
                <p:nvPr/>
              </p:nvPicPr>
              <p:blipFill>
                <a:blip r:embed="rId13"/>
                <a:srcRect/>
                <a:stretch>
                  <a:fillRect/>
                </a:stretch>
              </p:blipFill>
              <p:spPr bwMode="auto">
                <a:xfrm>
                  <a:off x="571500" y="0"/>
                  <a:ext cx="406400" cy="55086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221" name="Image3" r:id="rId12" imgW="409680" imgH="371520"/>
        </mc:Choice>
        <mc:Fallback>
          <p:control name="Image3" r:id="rId12" imgW="409680" imgH="371520">
            <p:pic>
              <p:nvPicPr>
                <p:cNvPr id="21" name="Image3"/>
                <p:cNvPicPr preferRelativeResize="0">
                  <a:picLocks noChangeArrowheads="1" noChangeShapeType="1"/>
                </p:cNvPicPr>
                <p:nvPr/>
              </p:nvPicPr>
              <p:blipFill>
                <a:blip r:embed="rId14"/>
                <a:srcRect/>
                <a:stretch>
                  <a:fillRect/>
                </a:stretch>
              </p:blipFill>
              <p:spPr bwMode="auto">
                <a:xfrm>
                  <a:off x="571500" y="166688"/>
                  <a:ext cx="406400" cy="367186"/>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4780979"/>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63" r:id="rId3"/>
    <p:sldLayoutId id="2147483664" r:id="rId4"/>
    <p:sldLayoutId id="2147483667" r:id="rId5"/>
    <p:sldLayoutId id="2147483680" r:id="rId6"/>
    <p:sldLayoutId id="2147483681" r:id="rId7"/>
    <p:sldLayoutId id="2147483683" r:id="rId8"/>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dirty="0"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sp>
        <p:nvSpPr>
          <p:cNvPr id="4" name="Slide Number Placeholder 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9162-3013-43F5-B8F3-E4A62EC5D4E5}"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69EEE-36B1-485B-8E0B-B9DF23C94199}" type="datetime1">
              <a:rPr lang="en-US" smtClean="0"/>
              <a:t>2015-12-21</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101421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6" r:id="rId3"/>
    <p:sldLayoutId id="2147483673" r:id="rId4"/>
    <p:sldLayoutId id="2147483684" r:id="rId5"/>
    <p:sldLayoutId id="2147483685" r:id="rId6"/>
    <p:sldLayoutId id="2147483686" r:id="rId7"/>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iso.org/tc176/sc2/public"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fr-FR" dirty="0"/>
          </a:p>
        </p:txBody>
      </p:sp>
      <p:sp>
        <p:nvSpPr>
          <p:cNvPr id="5" name="Text Placeholder 4"/>
          <p:cNvSpPr>
            <a:spLocks noGrp="1"/>
          </p:cNvSpPr>
          <p:nvPr>
            <p:ph type="body" sz="quarter" idx="12"/>
          </p:nvPr>
        </p:nvSpPr>
        <p:spPr>
          <a:xfrm>
            <a:off x="571500" y="4043757"/>
            <a:ext cx="8001000" cy="2287588"/>
          </a:xfrm>
        </p:spPr>
        <p:txBody>
          <a:bodyPr/>
          <a:lstStyle/>
          <a:p>
            <a:r>
              <a:rPr lang="fr-FR" sz="4000" b="1" dirty="0" smtClean="0">
                <a:solidFill>
                  <a:srgbClr val="0070C0"/>
                </a:solidFill>
              </a:rPr>
              <a:t>Passer d’ISO 9001:2008 </a:t>
            </a:r>
          </a:p>
          <a:p>
            <a:r>
              <a:rPr lang="fr-FR" sz="4000" b="1" dirty="0" smtClean="0">
                <a:solidFill>
                  <a:srgbClr val="0070C0"/>
                </a:solidFill>
              </a:rPr>
              <a:t>à ISO 9001:2015</a:t>
            </a:r>
            <a:r>
              <a:rPr lang="fr-FR" sz="4000" dirty="0"/>
              <a:t/>
            </a:r>
            <a:br>
              <a:rPr lang="fr-FR" sz="4000" dirty="0"/>
            </a:br>
            <a:endParaRPr lang="fr-FR" sz="4000" dirty="0">
              <a:solidFill>
                <a:srgbClr val="FF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09805"/>
            <a:ext cx="9144000" cy="2286000"/>
          </a:xfrm>
          <a:prstGeom prst="rect">
            <a:avLst/>
          </a:prstGeom>
        </p:spPr>
      </p:pic>
    </p:spTree>
    <p:extLst>
      <p:ext uri="{BB962C8B-B14F-4D97-AF65-F5344CB8AC3E}">
        <p14:creationId xmlns:p14="http://schemas.microsoft.com/office/powerpoint/2010/main" val="1270637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38175"/>
            <a:ext cx="8001000" cy="1313375"/>
          </a:xfrm>
        </p:spPr>
        <p:txBody>
          <a:bodyPr>
            <a:normAutofit fontScale="90000"/>
          </a:bodyPr>
          <a:lstStyle/>
          <a:p>
            <a:pPr marL="12700">
              <a:lnSpc>
                <a:spcPct val="100000"/>
              </a:lnSpc>
            </a:pPr>
            <a:r>
              <a:rPr lang="fr-FR" dirty="0" smtClean="0">
                <a:solidFill>
                  <a:srgbClr val="006BB4"/>
                </a:solidFill>
                <a:cs typeface="MetaPro-Book"/>
              </a:rPr>
              <a:t>Je suis certifié </a:t>
            </a:r>
            <a:r>
              <a:rPr lang="fr-FR" spc="-25" dirty="0" smtClean="0">
                <a:solidFill>
                  <a:srgbClr val="006BB4"/>
                </a:solidFill>
                <a:cs typeface="MetaPro-Book"/>
              </a:rPr>
              <a:t>I</a:t>
            </a:r>
            <a:r>
              <a:rPr lang="fr-FR" spc="-10" dirty="0" smtClean="0">
                <a:solidFill>
                  <a:srgbClr val="006BB4"/>
                </a:solidFill>
                <a:cs typeface="MetaPro-Book"/>
              </a:rPr>
              <a:t>S</a:t>
            </a:r>
            <a:r>
              <a:rPr lang="fr-FR" dirty="0" smtClean="0">
                <a:solidFill>
                  <a:srgbClr val="006BB4"/>
                </a:solidFill>
                <a:cs typeface="MetaPro-Book"/>
              </a:rPr>
              <a:t>O 9</a:t>
            </a:r>
            <a:r>
              <a:rPr lang="fr-FR" spc="10" dirty="0" smtClean="0">
                <a:solidFill>
                  <a:srgbClr val="006BB4"/>
                </a:solidFill>
                <a:cs typeface="MetaPro-Book"/>
              </a:rPr>
              <a:t>0</a:t>
            </a:r>
            <a:r>
              <a:rPr lang="fr-FR" spc="5" dirty="0" smtClean="0">
                <a:solidFill>
                  <a:srgbClr val="006BB4"/>
                </a:solidFill>
                <a:cs typeface="MetaPro-Book"/>
              </a:rPr>
              <a:t>0</a:t>
            </a:r>
            <a:r>
              <a:rPr lang="fr-FR" spc="-100" dirty="0" smtClean="0">
                <a:solidFill>
                  <a:srgbClr val="006BB4"/>
                </a:solidFill>
                <a:cs typeface="MetaPro-Book"/>
              </a:rPr>
              <a:t>1</a:t>
            </a:r>
            <a:r>
              <a:rPr lang="fr-FR" spc="-35" dirty="0" smtClean="0">
                <a:solidFill>
                  <a:srgbClr val="006BB4"/>
                </a:solidFill>
                <a:cs typeface="MetaPro-Book"/>
              </a:rPr>
              <a:t>:</a:t>
            </a:r>
            <a:r>
              <a:rPr lang="fr-FR" spc="-55" dirty="0" smtClean="0">
                <a:solidFill>
                  <a:srgbClr val="006BB4"/>
                </a:solidFill>
                <a:cs typeface="MetaPro-Book"/>
              </a:rPr>
              <a:t>2</a:t>
            </a:r>
            <a:r>
              <a:rPr lang="fr-FR" spc="10" dirty="0" smtClean="0">
                <a:solidFill>
                  <a:srgbClr val="006BB4"/>
                </a:solidFill>
                <a:cs typeface="MetaPro-Book"/>
              </a:rPr>
              <a:t>0</a:t>
            </a:r>
            <a:r>
              <a:rPr lang="fr-FR" dirty="0" smtClean="0">
                <a:solidFill>
                  <a:srgbClr val="006BB4"/>
                </a:solidFill>
                <a:cs typeface="MetaPro-Book"/>
              </a:rPr>
              <a:t>0</a:t>
            </a:r>
            <a:r>
              <a:rPr lang="fr-FR" spc="-45" dirty="0" smtClean="0">
                <a:solidFill>
                  <a:srgbClr val="006BB4"/>
                </a:solidFill>
                <a:cs typeface="MetaPro-Book"/>
              </a:rPr>
              <a:t>8</a:t>
            </a:r>
            <a:r>
              <a:rPr lang="fr-FR" dirty="0" smtClean="0">
                <a:solidFill>
                  <a:srgbClr val="006BB4"/>
                </a:solidFill>
                <a:cs typeface="MetaPro-Book"/>
              </a:rPr>
              <a:t>.</a:t>
            </a:r>
            <a:r>
              <a:rPr lang="fr-FR" dirty="0" smtClean="0">
                <a:cs typeface="MetaPro-Book"/>
              </a:rPr>
              <a:t/>
            </a:r>
            <a:br>
              <a:rPr lang="fr-FR" dirty="0" smtClean="0">
                <a:cs typeface="MetaPro-Book"/>
              </a:rPr>
            </a:br>
            <a:r>
              <a:rPr lang="fr-FR" spc="10" dirty="0" smtClean="0">
                <a:solidFill>
                  <a:srgbClr val="006BB4"/>
                </a:solidFill>
                <a:cs typeface="MetaPro-Book"/>
              </a:rPr>
              <a:t>Co</a:t>
            </a:r>
            <a:r>
              <a:rPr lang="fr-FR" spc="10" dirty="0" smtClean="0">
                <a:solidFill>
                  <a:srgbClr val="006BB4"/>
                </a:solidFill>
                <a:cs typeface="MetaPro-Black"/>
              </a:rPr>
              <a:t>mment dois-je procéder</a:t>
            </a:r>
            <a:r>
              <a:rPr lang="fr-FR" dirty="0" smtClean="0">
                <a:solidFill>
                  <a:srgbClr val="006BB4"/>
                </a:solidFill>
                <a:cs typeface="MetaPro-Book"/>
              </a:rPr>
              <a:t>?</a:t>
            </a:r>
            <a:r>
              <a:rPr lang="fr-FR" dirty="0" smtClean="0">
                <a:latin typeface="MetaPro-Book"/>
                <a:cs typeface="MetaPro-Book"/>
              </a:rPr>
              <a:t/>
            </a:r>
            <a:br>
              <a:rPr lang="fr-FR" dirty="0" smtClean="0">
                <a:latin typeface="MetaPro-Book"/>
                <a:cs typeface="MetaPro-Book"/>
              </a:rPr>
            </a:br>
            <a:endParaRPr lang="fr-FR" dirty="0"/>
          </a:p>
        </p:txBody>
      </p:sp>
      <p:sp>
        <p:nvSpPr>
          <p:cNvPr id="3" name="Content Placeholder 2"/>
          <p:cNvSpPr>
            <a:spLocks noGrp="1"/>
          </p:cNvSpPr>
          <p:nvPr>
            <p:ph idx="1"/>
          </p:nvPr>
        </p:nvSpPr>
        <p:spPr>
          <a:xfrm>
            <a:off x="571500" y="1811084"/>
            <a:ext cx="7873253" cy="3408363"/>
          </a:xfrm>
        </p:spPr>
        <p:txBody>
          <a:bodyPr>
            <a:noAutofit/>
          </a:bodyPr>
          <a:lstStyle/>
          <a:p>
            <a:pPr marL="342900" indent="-342900">
              <a:buClr>
                <a:srgbClr val="FF0000"/>
              </a:buClr>
              <a:buFont typeface="Arial" panose="020B0604020202020204" pitchFamily="34" charset="0"/>
              <a:buChar char="•"/>
            </a:pPr>
            <a:r>
              <a:rPr lang="fr-FR" sz="2300" spc="45" dirty="0" smtClean="0">
                <a:solidFill>
                  <a:schemeClr val="tx1"/>
                </a:solidFill>
                <a:cs typeface="MetaSerifPro-Light"/>
              </a:rPr>
              <a:t>Si vous voulez conserver votre certification ISO 9001, il vous faudra mettre à niveau votre système de management de la qualité en fonction de la nouvelle édition de la norme et obtenir la certification de conformité à la version 2015.</a:t>
            </a:r>
            <a:endParaRPr lang="en-US" sz="2300" dirty="0">
              <a:solidFill>
                <a:schemeClr val="tx1"/>
              </a:solidFill>
              <a:cs typeface="MetaSerifPro-Light"/>
            </a:endParaRPr>
          </a:p>
          <a:p>
            <a:endParaRPr lang="fr-FR" sz="2300" spc="-50" dirty="0" smtClean="0">
              <a:solidFill>
                <a:schemeClr val="tx1"/>
              </a:solidFill>
              <a:cs typeface="MetaSerifPro-Light"/>
            </a:endParaRPr>
          </a:p>
          <a:p>
            <a:pPr marL="342900" indent="-342900">
              <a:buClr>
                <a:srgbClr val="FF0000"/>
              </a:buClr>
              <a:buFont typeface="Arial" panose="020B0604020202020204" pitchFamily="34" charset="0"/>
              <a:buChar char="•"/>
            </a:pPr>
            <a:r>
              <a:rPr lang="fr-FR" sz="2300" spc="-50" dirty="0" smtClean="0">
                <a:solidFill>
                  <a:schemeClr val="tx1"/>
                </a:solidFill>
                <a:cs typeface="MetaSerifPro-Light"/>
              </a:rPr>
              <a:t>Une période de transition de </a:t>
            </a:r>
            <a:r>
              <a:rPr lang="fr-FR" sz="2300" b="1" spc="-50" dirty="0" smtClean="0">
                <a:solidFill>
                  <a:schemeClr val="tx1"/>
                </a:solidFill>
                <a:cs typeface="MetaSerifPro-Light"/>
              </a:rPr>
              <a:t>trois ans </a:t>
            </a:r>
            <a:r>
              <a:rPr lang="fr-FR" sz="2300" spc="-50" dirty="0" smtClean="0">
                <a:solidFill>
                  <a:schemeClr val="tx1"/>
                </a:solidFill>
                <a:cs typeface="MetaSerifPro-Light"/>
              </a:rPr>
              <a:t>à compter de la date de publication (septembre 2015) est prévue pour le passage à ISO 9001:2015.  Au-delà de septembre 2018, les certifications ISO 9001:2008 ne seront plus valides.</a:t>
            </a:r>
            <a:endParaRPr lang="fr-FR" sz="2300" dirty="0" smtClean="0">
              <a:solidFill>
                <a:schemeClr val="tx1"/>
              </a:solidFill>
              <a:cs typeface="MetaSerifPro-Light"/>
            </a:endParaRPr>
          </a:p>
          <a:p>
            <a:endParaRPr lang="en-US" sz="2300" dirty="0"/>
          </a:p>
        </p:txBody>
      </p:sp>
    </p:spTree>
    <p:extLst>
      <p:ext uri="{BB962C8B-B14F-4D97-AF65-F5344CB8AC3E}">
        <p14:creationId xmlns:p14="http://schemas.microsoft.com/office/powerpoint/2010/main" val="2232401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object 2"/>
          <p:cNvSpPr txBox="1">
            <a:spLocks noGrp="1"/>
          </p:cNvSpPr>
          <p:nvPr>
            <p:ph idx="1"/>
          </p:nvPr>
        </p:nvSpPr>
        <p:spPr>
          <a:xfrm>
            <a:off x="571500" y="3800104"/>
            <a:ext cx="8001000" cy="3057896"/>
          </a:xfrm>
          <a:prstGeom prst="rect">
            <a:avLst/>
          </a:prstGeom>
        </p:spPr>
        <p:txBody>
          <a:bodyPr vert="horz" wrap="square" lIns="0" tIns="0" rIns="0" bIns="0" rtlCol="0">
            <a:noAutofit/>
          </a:bodyPr>
          <a:lstStyle/>
          <a:p>
            <a:pPr marL="404495" marR="13335" indent="-392430" algn="r">
              <a:lnSpc>
                <a:spcPct val="100000"/>
              </a:lnSpc>
            </a:pPr>
            <a:endParaRPr lang="en-US" sz="1050" spc="25" dirty="0" smtClean="0">
              <a:solidFill>
                <a:srgbClr val="231F20"/>
              </a:solidFill>
            </a:endParaRPr>
          </a:p>
          <a:p>
            <a:pPr marL="404495" marR="13335" indent="-392430" algn="r">
              <a:lnSpc>
                <a:spcPct val="100000"/>
              </a:lnSpc>
            </a:pPr>
            <a:endParaRPr lang="en-US" sz="1050" spc="25" dirty="0">
              <a:solidFill>
                <a:srgbClr val="231F20"/>
              </a:solidFill>
            </a:endParaRPr>
          </a:p>
          <a:p>
            <a:pPr marL="404495" marR="13335" indent="-392430" algn="r">
              <a:lnSpc>
                <a:spcPct val="100000"/>
              </a:lnSpc>
            </a:pPr>
            <a:r>
              <a:rPr lang="fr-FR" sz="1200" spc="25" dirty="0">
                <a:solidFill>
                  <a:srgbClr val="231F20"/>
                </a:solidFill>
              </a:rPr>
              <a:t>Organisation internationale de normalisation</a:t>
            </a:r>
            <a:endParaRPr lang="fr-FR" sz="1200" dirty="0"/>
          </a:p>
          <a:p>
            <a:pPr marL="457200" marR="12700" indent="101600" algn="r">
              <a:lnSpc>
                <a:spcPct val="114599"/>
              </a:lnSpc>
              <a:spcBef>
                <a:spcPts val="240"/>
              </a:spcBef>
            </a:pPr>
            <a:r>
              <a:rPr lang="fr-FR" sz="1200" spc="-90" dirty="0">
                <a:solidFill>
                  <a:srgbClr val="231F20"/>
                </a:solidFill>
              </a:rPr>
              <a:t>Secrétariat central de l’ISO, </a:t>
            </a:r>
            <a:r>
              <a:rPr lang="fr-FR" sz="1200" spc="-180" dirty="0">
                <a:solidFill>
                  <a:srgbClr val="231F20"/>
                </a:solidFill>
              </a:rPr>
              <a:t>C</a:t>
            </a:r>
            <a:r>
              <a:rPr lang="fr-FR" sz="1200" spc="-35" dirty="0">
                <a:solidFill>
                  <a:srgbClr val="231F20"/>
                </a:solidFill>
              </a:rPr>
              <a:t>hemin</a:t>
            </a:r>
            <a:r>
              <a:rPr lang="fr-FR" sz="1200" spc="-40" dirty="0">
                <a:solidFill>
                  <a:srgbClr val="231F20"/>
                </a:solidFill>
              </a:rPr>
              <a:t> </a:t>
            </a:r>
            <a:r>
              <a:rPr lang="fr-FR" sz="1200" spc="-30" dirty="0">
                <a:solidFill>
                  <a:srgbClr val="231F20"/>
                </a:solidFill>
              </a:rPr>
              <a:t>d</a:t>
            </a:r>
            <a:r>
              <a:rPr lang="fr-FR" sz="1200" spc="-60" dirty="0">
                <a:solidFill>
                  <a:srgbClr val="231F20"/>
                </a:solidFill>
              </a:rPr>
              <a:t>e</a:t>
            </a:r>
            <a:r>
              <a:rPr lang="fr-FR" sz="1200" spc="-40" dirty="0">
                <a:solidFill>
                  <a:srgbClr val="231F20"/>
                </a:solidFill>
              </a:rPr>
              <a:t> </a:t>
            </a:r>
            <a:r>
              <a:rPr lang="fr-FR" sz="1200" spc="-55" noProof="1">
                <a:solidFill>
                  <a:srgbClr val="231F20"/>
                </a:solidFill>
              </a:rPr>
              <a:t>B</a:t>
            </a:r>
            <a:r>
              <a:rPr lang="fr-FR" sz="1200" spc="-30" noProof="1">
                <a:solidFill>
                  <a:srgbClr val="231F20"/>
                </a:solidFill>
              </a:rPr>
              <a:t>l</a:t>
            </a:r>
            <a:r>
              <a:rPr lang="fr-FR" sz="1200" spc="-35" noProof="1">
                <a:solidFill>
                  <a:srgbClr val="231F20"/>
                </a:solidFill>
              </a:rPr>
              <a:t>andonnet</a:t>
            </a:r>
            <a:r>
              <a:rPr lang="fr-FR" sz="1200" spc="-50" dirty="0">
                <a:solidFill>
                  <a:srgbClr val="231F20"/>
                </a:solidFill>
              </a:rPr>
              <a:t> </a:t>
            </a:r>
            <a:r>
              <a:rPr lang="fr-FR" sz="1200" spc="5" dirty="0">
                <a:solidFill>
                  <a:srgbClr val="231F20"/>
                </a:solidFill>
              </a:rPr>
              <a:t>8,</a:t>
            </a:r>
            <a:r>
              <a:rPr lang="fr-FR" sz="1200" dirty="0">
                <a:solidFill>
                  <a:srgbClr val="231F20"/>
                </a:solidFill>
              </a:rPr>
              <a:t> </a:t>
            </a:r>
            <a:r>
              <a:rPr lang="fr-FR" sz="1200" spc="-180" dirty="0">
                <a:solidFill>
                  <a:srgbClr val="231F20"/>
                </a:solidFill>
              </a:rPr>
              <a:t>C</a:t>
            </a:r>
            <a:r>
              <a:rPr lang="fr-FR" sz="1200" spc="-65" dirty="0">
                <a:solidFill>
                  <a:srgbClr val="231F20"/>
                </a:solidFill>
              </a:rPr>
              <a:t>a</a:t>
            </a:r>
            <a:r>
              <a:rPr lang="fr-FR" sz="1200" spc="-60" dirty="0">
                <a:solidFill>
                  <a:srgbClr val="231F20"/>
                </a:solidFill>
              </a:rPr>
              <a:t>se</a:t>
            </a:r>
            <a:r>
              <a:rPr lang="fr-FR" sz="1200" spc="-40" dirty="0">
                <a:solidFill>
                  <a:srgbClr val="231F20"/>
                </a:solidFill>
              </a:rPr>
              <a:t> </a:t>
            </a:r>
            <a:r>
              <a:rPr lang="fr-FR" sz="1200" spc="-135" dirty="0">
                <a:solidFill>
                  <a:srgbClr val="231F20"/>
                </a:solidFill>
              </a:rPr>
              <a:t>P</a:t>
            </a:r>
            <a:r>
              <a:rPr lang="fr-FR" sz="1200" spc="-40" dirty="0">
                <a:solidFill>
                  <a:srgbClr val="231F20"/>
                </a:solidFill>
              </a:rPr>
              <a:t>o</a:t>
            </a:r>
            <a:r>
              <a:rPr lang="fr-FR" sz="1200" spc="-65" dirty="0">
                <a:solidFill>
                  <a:srgbClr val="231F20"/>
                </a:solidFill>
              </a:rPr>
              <a:t>s</a:t>
            </a:r>
            <a:r>
              <a:rPr lang="fr-FR" sz="1200" spc="-5" dirty="0">
                <a:solidFill>
                  <a:srgbClr val="231F20"/>
                </a:solidFill>
              </a:rPr>
              <a:t>t</a:t>
            </a:r>
            <a:r>
              <a:rPr lang="fr-FR" sz="1200" spc="-35" dirty="0">
                <a:solidFill>
                  <a:srgbClr val="231F20"/>
                </a:solidFill>
              </a:rPr>
              <a:t>a</a:t>
            </a:r>
            <a:r>
              <a:rPr lang="fr-FR" sz="1200" spc="-20" dirty="0">
                <a:solidFill>
                  <a:srgbClr val="231F20"/>
                </a:solidFill>
              </a:rPr>
              <a:t>l</a:t>
            </a:r>
            <a:r>
              <a:rPr lang="fr-FR" sz="1200" spc="-60" dirty="0">
                <a:solidFill>
                  <a:srgbClr val="231F20"/>
                </a:solidFill>
              </a:rPr>
              <a:t>e</a:t>
            </a:r>
            <a:r>
              <a:rPr lang="fr-FR" sz="1200" spc="-40" dirty="0">
                <a:solidFill>
                  <a:srgbClr val="231F20"/>
                </a:solidFill>
              </a:rPr>
              <a:t> </a:t>
            </a:r>
            <a:r>
              <a:rPr lang="fr-FR" sz="1200" spc="5" dirty="0">
                <a:solidFill>
                  <a:srgbClr val="231F20"/>
                </a:solidFill>
              </a:rPr>
              <a:t>401</a:t>
            </a:r>
            <a:endParaRPr lang="fr-FR" sz="1200" dirty="0"/>
          </a:p>
          <a:p>
            <a:pPr marR="13335" algn="r">
              <a:lnSpc>
                <a:spcPct val="100000"/>
              </a:lnSpc>
              <a:spcBef>
                <a:spcPts val="140"/>
              </a:spcBef>
            </a:pPr>
            <a:r>
              <a:rPr lang="fr-FR" sz="1200" spc="-170" dirty="0">
                <a:solidFill>
                  <a:srgbClr val="231F20"/>
                </a:solidFill>
              </a:rPr>
              <a:t>C</a:t>
            </a:r>
            <a:r>
              <a:rPr lang="fr-FR" sz="1200" spc="-95" dirty="0">
                <a:solidFill>
                  <a:srgbClr val="231F20"/>
                </a:solidFill>
              </a:rPr>
              <a:t>H</a:t>
            </a:r>
            <a:r>
              <a:rPr lang="fr-FR" sz="1200" spc="-40" dirty="0">
                <a:solidFill>
                  <a:srgbClr val="231F20"/>
                </a:solidFill>
              </a:rPr>
              <a:t> </a:t>
            </a:r>
            <a:r>
              <a:rPr lang="fr-FR" sz="1200" spc="20" dirty="0">
                <a:solidFill>
                  <a:srgbClr val="231F20"/>
                </a:solidFill>
              </a:rPr>
              <a:t>–</a:t>
            </a:r>
            <a:r>
              <a:rPr lang="fr-FR" sz="1200" spc="-40" dirty="0">
                <a:solidFill>
                  <a:srgbClr val="231F20"/>
                </a:solidFill>
              </a:rPr>
              <a:t> </a:t>
            </a:r>
            <a:r>
              <a:rPr lang="fr-FR" sz="1200" spc="-35" dirty="0">
                <a:solidFill>
                  <a:srgbClr val="231F20"/>
                </a:solidFill>
              </a:rPr>
              <a:t>12</a:t>
            </a:r>
            <a:r>
              <a:rPr lang="fr-FR" sz="1200" spc="-75" dirty="0">
                <a:solidFill>
                  <a:srgbClr val="231F20"/>
                </a:solidFill>
              </a:rPr>
              <a:t>1</a:t>
            </a:r>
            <a:r>
              <a:rPr lang="fr-FR" sz="1200" spc="5" dirty="0">
                <a:solidFill>
                  <a:srgbClr val="231F20"/>
                </a:solidFill>
              </a:rPr>
              <a:t>4</a:t>
            </a:r>
            <a:r>
              <a:rPr lang="fr-FR" sz="1200" spc="-60" dirty="0">
                <a:solidFill>
                  <a:srgbClr val="231F20"/>
                </a:solidFill>
              </a:rPr>
              <a:t> </a:t>
            </a:r>
            <a:r>
              <a:rPr lang="fr-FR" sz="1200" spc="-50" dirty="0">
                <a:solidFill>
                  <a:srgbClr val="231F20"/>
                </a:solidFill>
              </a:rPr>
              <a:t>Vernie</a:t>
            </a:r>
            <a:r>
              <a:rPr lang="fr-FR" sz="1200" spc="-55" dirty="0">
                <a:solidFill>
                  <a:srgbClr val="231F20"/>
                </a:solidFill>
              </a:rPr>
              <a:t>r</a:t>
            </a:r>
            <a:r>
              <a:rPr lang="fr-FR" sz="1200" spc="-45" dirty="0">
                <a:solidFill>
                  <a:srgbClr val="231F20"/>
                </a:solidFill>
              </a:rPr>
              <a:t>,</a:t>
            </a:r>
            <a:r>
              <a:rPr lang="fr-FR" sz="1200" spc="-40" dirty="0">
                <a:solidFill>
                  <a:srgbClr val="231F20"/>
                </a:solidFill>
              </a:rPr>
              <a:t> </a:t>
            </a:r>
            <a:r>
              <a:rPr lang="fr-FR" sz="1200" spc="-70" dirty="0">
                <a:solidFill>
                  <a:srgbClr val="231F20"/>
                </a:solidFill>
              </a:rPr>
              <a:t>Genève</a:t>
            </a:r>
            <a:endParaRPr lang="fr-FR" sz="1200" dirty="0"/>
          </a:p>
          <a:p>
            <a:pPr marR="12700" algn="r">
              <a:lnSpc>
                <a:spcPct val="100000"/>
              </a:lnSpc>
              <a:spcBef>
                <a:spcPts val="140"/>
              </a:spcBef>
            </a:pPr>
            <a:r>
              <a:rPr lang="fr-FR" sz="1200" spc="-90" dirty="0">
                <a:solidFill>
                  <a:srgbClr val="231F20"/>
                </a:solidFill>
              </a:rPr>
              <a:t>Suisse</a:t>
            </a:r>
            <a:endParaRPr lang="fr-FR" sz="1200" dirty="0"/>
          </a:p>
          <a:p>
            <a:pPr>
              <a:lnSpc>
                <a:spcPts val="1000"/>
              </a:lnSpc>
              <a:spcBef>
                <a:spcPts val="83"/>
              </a:spcBef>
            </a:pPr>
            <a:endParaRPr lang="en-US" sz="1200" dirty="0">
              <a:solidFill>
                <a:srgbClr val="000000"/>
              </a:solidFill>
            </a:endParaRPr>
          </a:p>
          <a:p>
            <a:pPr marR="13335" algn="r">
              <a:lnSpc>
                <a:spcPct val="100000"/>
              </a:lnSpc>
            </a:pPr>
            <a:r>
              <a:rPr lang="fr-FR" sz="2000" b="1" spc="45" dirty="0">
                <a:solidFill>
                  <a:srgbClr val="ED2227"/>
                </a:solidFill>
              </a:rPr>
              <a:t>i</a:t>
            </a:r>
            <a:r>
              <a:rPr lang="fr-FR" sz="2000" b="1" spc="-160" dirty="0">
                <a:solidFill>
                  <a:srgbClr val="ED2227"/>
                </a:solidFill>
              </a:rPr>
              <a:t>s</a:t>
            </a:r>
            <a:r>
              <a:rPr lang="fr-FR" sz="2000" b="1" spc="-200" dirty="0">
                <a:solidFill>
                  <a:srgbClr val="ED2227"/>
                </a:solidFill>
              </a:rPr>
              <a:t>o</a:t>
            </a:r>
            <a:r>
              <a:rPr lang="fr-FR" sz="2000" b="1" spc="-75" dirty="0">
                <a:solidFill>
                  <a:srgbClr val="ED2227"/>
                </a:solidFill>
              </a:rPr>
              <a:t>.o</a:t>
            </a:r>
            <a:r>
              <a:rPr lang="fr-FR" sz="2000" b="1" spc="-130" dirty="0">
                <a:solidFill>
                  <a:srgbClr val="ED2227"/>
                </a:solidFill>
              </a:rPr>
              <a:t>r</a:t>
            </a:r>
            <a:r>
              <a:rPr lang="fr-FR" sz="2000" b="1" spc="-140" dirty="0">
                <a:solidFill>
                  <a:srgbClr val="ED2227"/>
                </a:solidFill>
              </a:rPr>
              <a:t>g</a:t>
            </a:r>
            <a:endParaRPr lang="fr-FR" sz="2000" dirty="0"/>
          </a:p>
          <a:p>
            <a:pPr>
              <a:lnSpc>
                <a:spcPts val="650"/>
              </a:lnSpc>
              <a:spcBef>
                <a:spcPts val="14"/>
              </a:spcBef>
            </a:pPr>
            <a:endParaRPr lang="en-US" sz="1200" dirty="0">
              <a:solidFill>
                <a:srgbClr val="000000"/>
              </a:solidFill>
            </a:endParaRPr>
          </a:p>
          <a:p>
            <a:pPr marR="13335" algn="r">
              <a:lnSpc>
                <a:spcPct val="100000"/>
              </a:lnSpc>
            </a:pPr>
            <a:r>
              <a:rPr lang="en-US" sz="1200" spc="75" dirty="0">
                <a:solidFill>
                  <a:srgbClr val="000000"/>
                </a:solidFill>
              </a:rPr>
              <a:t>©</a:t>
            </a:r>
            <a:r>
              <a:rPr lang="en-US" sz="1200" spc="-35" dirty="0">
                <a:solidFill>
                  <a:srgbClr val="000000"/>
                </a:solidFill>
              </a:rPr>
              <a:t> </a:t>
            </a:r>
            <a:r>
              <a:rPr lang="en-US" sz="1200" spc="-65" dirty="0">
                <a:solidFill>
                  <a:srgbClr val="000000"/>
                </a:solidFill>
              </a:rPr>
              <a:t>IS</a:t>
            </a:r>
            <a:r>
              <a:rPr lang="en-US" sz="1200" spc="-120" dirty="0">
                <a:solidFill>
                  <a:srgbClr val="000000"/>
                </a:solidFill>
              </a:rPr>
              <a:t>O</a:t>
            </a:r>
            <a:r>
              <a:rPr lang="en-US" sz="1200" spc="-40" dirty="0">
                <a:solidFill>
                  <a:srgbClr val="000000"/>
                </a:solidFill>
              </a:rPr>
              <a:t>,</a:t>
            </a:r>
            <a:r>
              <a:rPr lang="en-US" sz="1200" spc="-35" dirty="0">
                <a:solidFill>
                  <a:srgbClr val="000000"/>
                </a:solidFill>
              </a:rPr>
              <a:t> </a:t>
            </a:r>
            <a:r>
              <a:rPr lang="en-US" sz="1200" spc="5" dirty="0">
                <a:solidFill>
                  <a:srgbClr val="000000"/>
                </a:solidFill>
              </a:rPr>
              <a:t>2015</a:t>
            </a:r>
          </a:p>
          <a:p>
            <a:pPr marR="13335" algn="r">
              <a:lnSpc>
                <a:spcPct val="100000"/>
              </a:lnSpc>
            </a:pPr>
            <a:endParaRPr lang="en-US" sz="1200" dirty="0">
              <a:solidFill>
                <a:srgbClr val="000000"/>
              </a:solidFill>
            </a:endParaRPr>
          </a:p>
          <a:p>
            <a:pPr marL="513715" marR="12700" indent="316865" algn="r">
              <a:lnSpc>
                <a:spcPts val="800"/>
              </a:lnSpc>
              <a:spcBef>
                <a:spcPts val="20"/>
              </a:spcBef>
            </a:pPr>
            <a:r>
              <a:rPr lang="fr-FR" sz="1200" spc="-90" dirty="0">
                <a:solidFill>
                  <a:srgbClr val="231F20"/>
                </a:solidFill>
              </a:rPr>
              <a:t>Tous droits réservés</a:t>
            </a:r>
            <a:r>
              <a:rPr lang="fr-FR" sz="1200" spc="-20" dirty="0">
                <a:solidFill>
                  <a:srgbClr val="231F20"/>
                </a:solidFill>
              </a:rPr>
              <a:t> </a:t>
            </a:r>
            <a:r>
              <a:rPr lang="en-US" sz="1200" spc="-90" dirty="0" smtClean="0">
                <a:solidFill>
                  <a:srgbClr val="000000"/>
                </a:solidFill>
              </a:rPr>
              <a:t>ISBN   </a:t>
            </a:r>
            <a:r>
              <a:rPr lang="en-US" sz="1200" spc="-90" dirty="0">
                <a:solidFill>
                  <a:srgbClr val="000000"/>
                </a:solidFill>
              </a:rPr>
              <a:t>978-92-67-10648-9</a:t>
            </a:r>
            <a:endParaRPr lang="en-US" sz="1200"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7438"/>
            <a:ext cx="9144000" cy="2286000"/>
          </a:xfrm>
          <a:prstGeom prst="rect">
            <a:avLst/>
          </a:prstGeom>
        </p:spPr>
      </p:pic>
    </p:spTree>
    <p:extLst>
      <p:ext uri="{BB962C8B-B14F-4D97-AF65-F5344CB8AC3E}">
        <p14:creationId xmlns:p14="http://schemas.microsoft.com/office/powerpoint/2010/main" val="38424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2700">
              <a:lnSpc>
                <a:spcPct val="100000"/>
              </a:lnSpc>
            </a:pPr>
            <a:r>
              <a:rPr lang="fr-FR" spc="-220" dirty="0" smtClean="0">
                <a:solidFill>
                  <a:srgbClr val="0070C0"/>
                </a:solidFill>
                <a:cs typeface="Arial"/>
              </a:rPr>
              <a:t>Qu’est-ce qu’ISO</a:t>
            </a:r>
            <a:r>
              <a:rPr lang="fr-FR" spc="-20" dirty="0" smtClean="0">
                <a:solidFill>
                  <a:srgbClr val="0070C0"/>
                </a:solidFill>
                <a:cs typeface="Arial"/>
              </a:rPr>
              <a:t> 9001 ?</a:t>
            </a:r>
            <a:endParaRPr lang="fr-FR" dirty="0">
              <a:solidFill>
                <a:srgbClr val="0070C0"/>
              </a:solidFill>
            </a:endParaRPr>
          </a:p>
        </p:txBody>
      </p:sp>
      <p:sp>
        <p:nvSpPr>
          <p:cNvPr id="3" name="Content Placeholder 2"/>
          <p:cNvSpPr>
            <a:spLocks noGrp="1"/>
          </p:cNvSpPr>
          <p:nvPr>
            <p:ph idx="1"/>
          </p:nvPr>
        </p:nvSpPr>
        <p:spPr>
          <a:xfrm>
            <a:off x="571500" y="2241390"/>
            <a:ext cx="8134510" cy="3408363"/>
          </a:xfrm>
        </p:spPr>
        <p:txBody>
          <a:bodyPr>
            <a:normAutofit/>
          </a:bodyPr>
          <a:lstStyle/>
          <a:p>
            <a:pPr marL="12700" marR="783590">
              <a:lnSpc>
                <a:spcPct val="142100"/>
              </a:lnSpc>
            </a:pPr>
            <a:r>
              <a:rPr lang="fr-FR" spc="-20" dirty="0" smtClean="0">
                <a:solidFill>
                  <a:srgbClr val="231F20"/>
                </a:solidFill>
                <a:latin typeface="+mn-lt"/>
                <a:cs typeface="MetaPro-Light"/>
              </a:rPr>
              <a:t>ISO 9001 est une norme qui établit les exigences relatives à un système de management de la qualité. Elle aide les entreprises et organismes à gagner en efficacité et à accroître la satisfaction de leurs clients.</a:t>
            </a:r>
          </a:p>
          <a:p>
            <a:pPr>
              <a:lnSpc>
                <a:spcPts val="1000"/>
              </a:lnSpc>
              <a:spcBef>
                <a:spcPts val="10"/>
              </a:spcBef>
            </a:pPr>
            <a:endParaRPr lang="fr-FR" dirty="0" smtClean="0">
              <a:latin typeface="+mn-lt"/>
            </a:endParaRPr>
          </a:p>
          <a:p>
            <a:pPr marL="12700">
              <a:lnSpc>
                <a:spcPct val="142000"/>
              </a:lnSpc>
            </a:pPr>
            <a:r>
              <a:rPr lang="fr-FR" dirty="0" smtClean="0">
                <a:solidFill>
                  <a:srgbClr val="231F20"/>
                </a:solidFill>
                <a:latin typeface="+mn-lt"/>
                <a:cs typeface="MetaPro-Light"/>
              </a:rPr>
              <a:t>Une nouvelle version de cette norme, ISO 9001:2015, vient d’être publiée pour remplacer l’édition précédente (ISO 9001:2008).</a:t>
            </a:r>
          </a:p>
          <a:p>
            <a:endParaRPr lang="fr-FR" dirty="0"/>
          </a:p>
        </p:txBody>
      </p:sp>
    </p:spTree>
    <p:extLst>
      <p:ext uri="{BB962C8B-B14F-4D97-AF65-F5344CB8AC3E}">
        <p14:creationId xmlns:p14="http://schemas.microsoft.com/office/powerpoint/2010/main" val="3517968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243" y="1102806"/>
            <a:ext cx="6820540" cy="864111"/>
          </a:xfrm>
        </p:spPr>
        <p:txBody>
          <a:bodyPr>
            <a:normAutofit/>
          </a:bodyPr>
          <a:lstStyle/>
          <a:p>
            <a:r>
              <a:rPr lang="fr-FR" spc="-220" dirty="0" smtClean="0">
                <a:solidFill>
                  <a:srgbClr val="0070C0"/>
                </a:solidFill>
                <a:cs typeface="Arial"/>
              </a:rPr>
              <a:t>A qui s’adresse ISO 9001 ?</a:t>
            </a:r>
            <a:endParaRPr lang="fr-FR" dirty="0"/>
          </a:p>
        </p:txBody>
      </p:sp>
      <p:sp>
        <p:nvSpPr>
          <p:cNvPr id="3" name="Content Placeholder 2"/>
          <p:cNvSpPr>
            <a:spLocks noGrp="1"/>
          </p:cNvSpPr>
          <p:nvPr>
            <p:ph idx="1"/>
          </p:nvPr>
        </p:nvSpPr>
        <p:spPr>
          <a:xfrm>
            <a:off x="310243" y="3038987"/>
            <a:ext cx="8001000" cy="3408363"/>
          </a:xfrm>
        </p:spPr>
        <p:txBody>
          <a:bodyPr>
            <a:normAutofit lnSpcReduction="10000"/>
          </a:bodyPr>
          <a:lstStyle/>
          <a:p>
            <a:pPr marL="342900" indent="-342900">
              <a:buClr>
                <a:srgbClr val="FF0000"/>
              </a:buClr>
              <a:buFont typeface="Arial" panose="020B0604020202020204" pitchFamily="34" charset="0"/>
              <a:buChar char="•"/>
            </a:pPr>
            <a:r>
              <a:rPr lang="fr-FR" sz="2000" spc="-50" dirty="0" smtClean="0">
                <a:solidFill>
                  <a:schemeClr val="tx1"/>
                </a:solidFill>
                <a:cs typeface="Times New Roman"/>
              </a:rPr>
              <a:t>ISO 9001 s’adresse aux organismes de tous types et de toutes tailles, quel que soit leur secteur d’activité.</a:t>
            </a:r>
            <a:endParaRPr lang="fr-FR" sz="2000" spc="-5" dirty="0" smtClean="0">
              <a:solidFill>
                <a:schemeClr val="tx1"/>
              </a:solidFill>
              <a:cs typeface="MetaSerifPro-Light"/>
            </a:endParaRPr>
          </a:p>
          <a:p>
            <a:endParaRPr lang="fr-FR" sz="2000" spc="-5" dirty="0" smtClean="0">
              <a:solidFill>
                <a:schemeClr val="tx1"/>
              </a:solidFill>
              <a:cs typeface="MetaSerifPro-Light"/>
            </a:endParaRPr>
          </a:p>
          <a:p>
            <a:pPr marL="342900" indent="-342900">
              <a:buClr>
                <a:srgbClr val="FF0000"/>
              </a:buClr>
              <a:buFont typeface="Arial" panose="020B0604020202020204" pitchFamily="34" charset="0"/>
              <a:buChar char="•"/>
            </a:pPr>
            <a:r>
              <a:rPr lang="fr-FR" sz="2000" spc="-25" dirty="0" smtClean="0">
                <a:solidFill>
                  <a:schemeClr val="tx1"/>
                </a:solidFill>
                <a:cs typeface="MetaSerifPro-Light"/>
              </a:rPr>
              <a:t>L’une des principales améliorations de la nouvelle version révisée repose d’ailleurs sur le fait qu’ISO 9001:2015 est plus facilement applicable et accessible à tout type d’entreprise.</a:t>
            </a:r>
            <a:endParaRPr lang="fr-FR" sz="2000" spc="-110" dirty="0" smtClean="0">
              <a:solidFill>
                <a:schemeClr val="tx1"/>
              </a:solidFill>
              <a:cs typeface="Times New Roman"/>
            </a:endParaRPr>
          </a:p>
          <a:p>
            <a:endParaRPr lang="fr-FR" sz="2000" spc="-110" dirty="0" smtClean="0">
              <a:solidFill>
                <a:srgbClr val="231F20"/>
              </a:solidFill>
              <a:cs typeface="Times New Roman"/>
            </a:endParaRPr>
          </a:p>
          <a:p>
            <a:pPr marL="355600" marR="13335" indent="-342900" algn="just">
              <a:lnSpc>
                <a:spcPct val="125299"/>
              </a:lnSpc>
              <a:buClr>
                <a:srgbClr val="FF0000"/>
              </a:buClr>
              <a:buFont typeface="Arial" panose="020B0604020202020204" pitchFamily="34" charset="0"/>
              <a:buChar char="•"/>
            </a:pPr>
            <a:r>
              <a:rPr lang="fr-FR" sz="2000" spc="-60" dirty="0" smtClean="0">
                <a:solidFill>
                  <a:srgbClr val="231F20"/>
                </a:solidFill>
                <a:cs typeface="Times New Roman"/>
              </a:rPr>
              <a:t>Les entreprises plus petites qui n’ont pas de personnel dédié à la qualité peuvent quand même tirer avantage de la mise en œuvre de la norme – l’ISO met de nombreuses ressources à leur disposition pour les aider.</a:t>
            </a:r>
            <a:endParaRPr lang="fr-F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5205" y="0"/>
            <a:ext cx="2428795" cy="2888531"/>
          </a:xfrm>
          <a:prstGeom prst="rect">
            <a:avLst/>
          </a:prstGeom>
        </p:spPr>
      </p:pic>
    </p:spTree>
    <p:extLst>
      <p:ext uri="{BB962C8B-B14F-4D97-AF65-F5344CB8AC3E}">
        <p14:creationId xmlns:p14="http://schemas.microsoft.com/office/powerpoint/2010/main" val="808984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849233"/>
            <a:ext cx="8001000" cy="864111"/>
          </a:xfrm>
        </p:spPr>
        <p:txBody>
          <a:bodyPr>
            <a:normAutofit fontScale="90000"/>
          </a:bodyPr>
          <a:lstStyle/>
          <a:p>
            <a:pPr marL="12700">
              <a:lnSpc>
                <a:spcPct val="100000"/>
              </a:lnSpc>
            </a:pPr>
            <a:r>
              <a:rPr lang="fr-FR" spc="-220" dirty="0" smtClean="0">
                <a:solidFill>
                  <a:srgbClr val="0070C0"/>
                </a:solidFill>
                <a:cs typeface="Arial"/>
              </a:rPr>
              <a:t>Quels avantages pour mon entreprise ou mon organisme ?</a:t>
            </a:r>
            <a:br>
              <a:rPr lang="fr-FR" spc="-220" dirty="0" smtClean="0">
                <a:solidFill>
                  <a:srgbClr val="0070C0"/>
                </a:solidFill>
                <a:cs typeface="Arial"/>
              </a:rPr>
            </a:br>
            <a:endParaRPr lang="fr-FR" dirty="0"/>
          </a:p>
        </p:txBody>
      </p:sp>
      <p:sp>
        <p:nvSpPr>
          <p:cNvPr id="3" name="Content Placeholder 2"/>
          <p:cNvSpPr>
            <a:spLocks noGrp="1"/>
          </p:cNvSpPr>
          <p:nvPr>
            <p:ph idx="1"/>
          </p:nvPr>
        </p:nvSpPr>
        <p:spPr>
          <a:xfrm>
            <a:off x="571500" y="2266538"/>
            <a:ext cx="8188298" cy="4169888"/>
          </a:xfrm>
        </p:spPr>
        <p:txBody>
          <a:bodyPr>
            <a:normAutofit/>
          </a:bodyPr>
          <a:lstStyle/>
          <a:p>
            <a:pPr marL="12700">
              <a:lnSpc>
                <a:spcPct val="100000"/>
              </a:lnSpc>
            </a:pPr>
            <a:r>
              <a:rPr lang="fr-CH" sz="2000" spc="-25" dirty="0">
                <a:solidFill>
                  <a:schemeClr val="tx1"/>
                </a:solidFill>
                <a:cs typeface="MetaSerifPro-Light"/>
              </a:rPr>
              <a:t>Mettre en œuvre un système de management de la qualité vous aidera à :</a:t>
            </a:r>
            <a:endParaRPr lang="fr-FR" sz="2000" spc="-25" dirty="0" smtClean="0">
              <a:solidFill>
                <a:srgbClr val="231F20"/>
              </a:solidFill>
              <a:latin typeface="+mn-lt"/>
              <a:cs typeface="MetaSerifPro-Light"/>
            </a:endParaRPr>
          </a:p>
          <a:p>
            <a:pPr marL="12700">
              <a:lnSpc>
                <a:spcPct val="100000"/>
              </a:lnSpc>
            </a:pPr>
            <a:endParaRPr lang="fr-FR" sz="2000" dirty="0" smtClean="0">
              <a:latin typeface="+mn-lt"/>
              <a:cs typeface="MetaSerifPro-Light"/>
            </a:endParaRPr>
          </a:p>
          <a:p>
            <a:pPr marL="354965" marR="212090" indent="-342900">
              <a:lnSpc>
                <a:spcPct val="119200"/>
              </a:lnSpc>
              <a:buClr>
                <a:srgbClr val="ED2227"/>
              </a:buClr>
              <a:buSzPct val="80000"/>
              <a:buFont typeface="Arial" panose="020B0604020202020204" pitchFamily="34" charset="0"/>
              <a:buChar char="•"/>
              <a:tabLst>
                <a:tab pos="120650" algn="l"/>
              </a:tabLst>
            </a:pPr>
            <a:r>
              <a:rPr lang="fr-CH" sz="2000" spc="-25" dirty="0">
                <a:solidFill>
                  <a:schemeClr val="tx1"/>
                </a:solidFill>
                <a:cs typeface="MetaSerifPro-Light"/>
              </a:rPr>
              <a:t>E</a:t>
            </a:r>
            <a:r>
              <a:rPr lang="fr-CH" sz="2000" spc="-25" dirty="0" smtClean="0">
                <a:solidFill>
                  <a:schemeClr val="tx1"/>
                </a:solidFill>
                <a:cs typeface="MetaSerifPro-Light"/>
              </a:rPr>
              <a:t>valuer </a:t>
            </a:r>
            <a:r>
              <a:rPr lang="fr-CH" sz="2000" spc="-25" dirty="0">
                <a:solidFill>
                  <a:schemeClr val="tx1"/>
                </a:solidFill>
                <a:cs typeface="MetaSerifPro-Light"/>
              </a:rPr>
              <a:t>le </a:t>
            </a:r>
            <a:r>
              <a:rPr lang="fr-CH" sz="2000" b="1" spc="-25" dirty="0">
                <a:solidFill>
                  <a:schemeClr val="tx1"/>
                </a:solidFill>
                <a:cs typeface="MetaSerifPro-Light"/>
              </a:rPr>
              <a:t>contexte global </a:t>
            </a:r>
            <a:r>
              <a:rPr lang="fr-CH" sz="2000" spc="-25" dirty="0">
                <a:solidFill>
                  <a:schemeClr val="tx1"/>
                </a:solidFill>
                <a:cs typeface="MetaSerifPro-Light"/>
              </a:rPr>
              <a:t>de votre organisme pour mieux établir quelles sont les parties intéressées par vos activités et ce qu’elles attendent de vous.</a:t>
            </a:r>
            <a:r>
              <a:rPr lang="en-US" sz="2000" spc="-45" dirty="0">
                <a:solidFill>
                  <a:schemeClr val="tx1"/>
                </a:solidFill>
                <a:cs typeface="MetaSerifPro-Light"/>
              </a:rPr>
              <a:t> </a:t>
            </a:r>
            <a:r>
              <a:rPr lang="fr-CH" sz="2000" spc="-15" dirty="0">
                <a:solidFill>
                  <a:schemeClr val="tx1"/>
                </a:solidFill>
                <a:cs typeface="MetaSerifPro-Light"/>
              </a:rPr>
              <a:t>Vous pourrez ainsi clairement </a:t>
            </a:r>
            <a:r>
              <a:rPr lang="fr-CH" sz="2000" b="1" spc="-15" dirty="0">
                <a:solidFill>
                  <a:schemeClr val="tx1"/>
                </a:solidFill>
                <a:cs typeface="MetaSerifPro-Light"/>
              </a:rPr>
              <a:t>définir vos objectifs et identifier de nouvelles opportunités d’affaires</a:t>
            </a:r>
            <a:r>
              <a:rPr lang="fr-CH" sz="2000" spc="-15" dirty="0">
                <a:solidFill>
                  <a:schemeClr val="tx1"/>
                </a:solidFill>
                <a:cs typeface="MetaSerifPro-Light"/>
              </a:rPr>
              <a:t>.</a:t>
            </a:r>
            <a:endParaRPr lang="fr-FR" sz="2000" dirty="0" smtClean="0">
              <a:solidFill>
                <a:srgbClr val="231F20"/>
              </a:solidFill>
              <a:latin typeface="+mn-lt"/>
              <a:cs typeface="MetaSerifPro-Light"/>
            </a:endParaRPr>
          </a:p>
          <a:p>
            <a:pPr marL="12065" marR="212090">
              <a:lnSpc>
                <a:spcPct val="119200"/>
              </a:lnSpc>
              <a:buClr>
                <a:srgbClr val="ED2227"/>
              </a:buClr>
              <a:buSzPct val="80000"/>
              <a:tabLst>
                <a:tab pos="120650" algn="l"/>
              </a:tabLst>
            </a:pPr>
            <a:endParaRPr lang="fr-FR" sz="2000" dirty="0" smtClean="0">
              <a:latin typeface="+mn-lt"/>
              <a:cs typeface="MetaSerifPro-Light"/>
            </a:endParaRPr>
          </a:p>
          <a:p>
            <a:pPr marL="354965" marR="139700" indent="-342900">
              <a:lnSpc>
                <a:spcPct val="119200"/>
              </a:lnSpc>
              <a:buClr>
                <a:srgbClr val="ED2227"/>
              </a:buClr>
              <a:buSzPct val="80000"/>
              <a:buFont typeface="Arial" panose="020B0604020202020204" pitchFamily="34" charset="0"/>
              <a:buChar char="•"/>
              <a:tabLst>
                <a:tab pos="120650" algn="l"/>
              </a:tabLst>
            </a:pPr>
            <a:r>
              <a:rPr lang="fr-CH" sz="2000" spc="-15" dirty="0">
                <a:solidFill>
                  <a:schemeClr val="tx1"/>
                </a:solidFill>
                <a:cs typeface="MetaSerifPro-Light"/>
              </a:rPr>
              <a:t>Donner la </a:t>
            </a:r>
            <a:r>
              <a:rPr lang="fr-CH" sz="2000" b="1" spc="-15" dirty="0">
                <a:solidFill>
                  <a:schemeClr val="tx1"/>
                </a:solidFill>
                <a:cs typeface="MetaSerifPro-Light"/>
              </a:rPr>
              <a:t>priorité aux clients </a:t>
            </a:r>
            <a:r>
              <a:rPr lang="fr-CH" sz="2000" spc="-15" dirty="0">
                <a:solidFill>
                  <a:schemeClr val="tx1"/>
                </a:solidFill>
                <a:cs typeface="MetaSerifPro-Light"/>
              </a:rPr>
              <a:t>en veillant constamment à répondre à leurs besoins et à dépasser leurs attentes. Vous vous assurerez ainsi une clientèle régulière, vous pourrez gagner de nouveaux clients et développer votre entreprise.</a:t>
            </a:r>
            <a:endParaRPr lang="fr-FR" sz="2000" dirty="0" smtClean="0">
              <a:latin typeface="+mn-lt"/>
              <a:cs typeface="MetaSerifPro-Light"/>
            </a:endParaRPr>
          </a:p>
          <a:p>
            <a:endParaRPr lang="fr-FR" dirty="0"/>
          </a:p>
        </p:txBody>
      </p:sp>
    </p:spTree>
    <p:extLst>
      <p:ext uri="{BB962C8B-B14F-4D97-AF65-F5344CB8AC3E}">
        <p14:creationId xmlns:p14="http://schemas.microsoft.com/office/powerpoint/2010/main" val="20046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pc="-220" dirty="0">
                <a:solidFill>
                  <a:srgbClr val="0070C0"/>
                </a:solidFill>
                <a:cs typeface="Arial"/>
              </a:rPr>
              <a:t>Les avantages d’ISO 9001</a:t>
            </a:r>
            <a:endParaRPr lang="fr-FR" dirty="0"/>
          </a:p>
        </p:txBody>
      </p:sp>
      <p:sp>
        <p:nvSpPr>
          <p:cNvPr id="3" name="Content Placeholder 2"/>
          <p:cNvSpPr>
            <a:spLocks noGrp="1"/>
          </p:cNvSpPr>
          <p:nvPr>
            <p:ph idx="1"/>
          </p:nvPr>
        </p:nvSpPr>
        <p:spPr>
          <a:xfrm>
            <a:off x="571500" y="2527795"/>
            <a:ext cx="8001000" cy="3849255"/>
          </a:xfrm>
        </p:spPr>
        <p:txBody>
          <a:bodyPr>
            <a:normAutofit fontScale="92500" lnSpcReduction="10000"/>
          </a:bodyPr>
          <a:lstStyle/>
          <a:p>
            <a:pPr marL="354965" marR="12700" indent="-342900">
              <a:lnSpc>
                <a:spcPct val="119200"/>
              </a:lnSpc>
              <a:buClr>
                <a:srgbClr val="ED2227"/>
              </a:buClr>
              <a:buSzPct val="80000"/>
              <a:buFont typeface="Arial" panose="020B0604020202020204" pitchFamily="34" charset="0"/>
              <a:buChar char="•"/>
              <a:tabLst>
                <a:tab pos="120650" algn="l"/>
              </a:tabLst>
            </a:pPr>
            <a:r>
              <a:rPr lang="fr-FR" sz="2000" spc="-85" dirty="0">
                <a:solidFill>
                  <a:schemeClr val="tx1"/>
                </a:solidFill>
                <a:cs typeface="MetaSerifPro-Light"/>
              </a:rPr>
              <a:t>Travailler </a:t>
            </a:r>
            <a:r>
              <a:rPr lang="fr-FR" sz="2000" b="1" spc="-85" dirty="0">
                <a:solidFill>
                  <a:schemeClr val="tx1"/>
                </a:solidFill>
                <a:cs typeface="MetaSerifPro-Light"/>
              </a:rPr>
              <a:t>de façon plus efficace </a:t>
            </a:r>
            <a:r>
              <a:rPr lang="fr-FR" sz="2000" spc="-85" dirty="0">
                <a:solidFill>
                  <a:schemeClr val="tx1"/>
                </a:solidFill>
                <a:cs typeface="MetaSerifPro-Light"/>
              </a:rPr>
              <a:t>car tous vos processus seront alignés et compris par l’ensemble du personnel de votre entreprise ou organisme. Vous gagnerez ainsi en productivité et en efficacité, tout en réduisant vos coûts internes.</a:t>
            </a:r>
            <a:endParaRPr lang="fr-FR" sz="2000" spc="-15" dirty="0" smtClean="0">
              <a:solidFill>
                <a:srgbClr val="231F20"/>
              </a:solidFill>
              <a:latin typeface="+mn-lt"/>
              <a:cs typeface="MetaSerifPro-Light"/>
            </a:endParaRPr>
          </a:p>
          <a:p>
            <a:pPr marL="12065" marR="12700">
              <a:lnSpc>
                <a:spcPct val="119200"/>
              </a:lnSpc>
              <a:buClr>
                <a:srgbClr val="ED2227"/>
              </a:buClr>
              <a:buSzPct val="80000"/>
              <a:tabLst>
                <a:tab pos="120650" algn="l"/>
              </a:tabLst>
            </a:pPr>
            <a:endParaRPr lang="fr-FR" sz="2000" dirty="0" smtClean="0">
              <a:latin typeface="+mn-lt"/>
              <a:cs typeface="MetaSerifPro-Light"/>
            </a:endParaRPr>
          </a:p>
          <a:p>
            <a:pPr marL="354965" marR="347980" indent="-342900">
              <a:lnSpc>
                <a:spcPct val="119200"/>
              </a:lnSpc>
              <a:buClr>
                <a:srgbClr val="ED2227"/>
              </a:buClr>
              <a:buSzPct val="80000"/>
              <a:buFont typeface="Arial" panose="020B0604020202020204" pitchFamily="34" charset="0"/>
              <a:buChar char="•"/>
              <a:tabLst>
                <a:tab pos="120650" algn="l"/>
              </a:tabLst>
            </a:pPr>
            <a:r>
              <a:rPr lang="fr-FR" sz="2000" spc="-10" dirty="0">
                <a:solidFill>
                  <a:schemeClr val="tx1"/>
                </a:solidFill>
                <a:cs typeface="MetaSerifPro-Light"/>
              </a:rPr>
              <a:t>Répondre aux </a:t>
            </a:r>
            <a:r>
              <a:rPr lang="fr-FR" sz="2000" b="1" spc="-10" dirty="0">
                <a:solidFill>
                  <a:schemeClr val="tx1"/>
                </a:solidFill>
                <a:cs typeface="MetaSerifPro-Light"/>
              </a:rPr>
              <a:t>exigences légales et réglementaires </a:t>
            </a:r>
            <a:r>
              <a:rPr lang="fr-FR" sz="2000" spc="-10" dirty="0">
                <a:solidFill>
                  <a:schemeClr val="tx1"/>
                </a:solidFill>
                <a:cs typeface="MetaSerifPro-Light"/>
              </a:rPr>
              <a:t>applicables.</a:t>
            </a:r>
            <a:endParaRPr lang="fr-FR" sz="2000" dirty="0" smtClean="0">
              <a:solidFill>
                <a:srgbClr val="231F20"/>
              </a:solidFill>
              <a:latin typeface="+mn-lt"/>
              <a:cs typeface="MetaSerifPro-Light"/>
            </a:endParaRPr>
          </a:p>
          <a:p>
            <a:pPr marL="12065" marR="347980">
              <a:lnSpc>
                <a:spcPct val="119200"/>
              </a:lnSpc>
              <a:buClr>
                <a:srgbClr val="ED2227"/>
              </a:buClr>
              <a:buSzPct val="80000"/>
              <a:tabLst>
                <a:tab pos="120650" algn="l"/>
              </a:tabLst>
            </a:pPr>
            <a:endParaRPr lang="fr-FR" sz="2000" dirty="0" smtClean="0">
              <a:latin typeface="+mn-lt"/>
              <a:cs typeface="MetaSerifPro-Light"/>
            </a:endParaRPr>
          </a:p>
          <a:p>
            <a:pPr marL="354965" marR="203835" indent="-342900">
              <a:lnSpc>
                <a:spcPct val="119200"/>
              </a:lnSpc>
              <a:buClr>
                <a:srgbClr val="ED2227"/>
              </a:buClr>
              <a:buSzPct val="80000"/>
              <a:buFont typeface="Arial" panose="020B0604020202020204" pitchFamily="34" charset="0"/>
              <a:buChar char="•"/>
              <a:tabLst>
                <a:tab pos="120650" algn="l"/>
              </a:tabLst>
            </a:pPr>
            <a:r>
              <a:rPr lang="fr-FR" sz="2000" b="1" spc="-15" dirty="0">
                <a:solidFill>
                  <a:schemeClr val="tx1"/>
                </a:solidFill>
                <a:cs typeface="MetaSerifPro-Bold"/>
              </a:rPr>
              <a:t>Conquérir de nouveaux </a:t>
            </a:r>
            <a:r>
              <a:rPr lang="fr-FR" sz="2000" b="1" spc="-15" dirty="0" smtClean="0">
                <a:solidFill>
                  <a:schemeClr val="tx1"/>
                </a:solidFill>
                <a:cs typeface="MetaSerifPro-Bold"/>
              </a:rPr>
              <a:t>marchés </a:t>
            </a:r>
            <a:r>
              <a:rPr lang="fr-FR" sz="2000" spc="-15" dirty="0">
                <a:solidFill>
                  <a:schemeClr val="tx1"/>
                </a:solidFill>
                <a:cs typeface="MetaSerifPro-Bold"/>
              </a:rPr>
              <a:t>car, dans certains secteurs et pour certains clients, la conformité à ISO 9001 est un critère essentiel.</a:t>
            </a:r>
            <a:endParaRPr lang="fr-FR" sz="2000" dirty="0" smtClean="0">
              <a:solidFill>
                <a:srgbClr val="231F20"/>
              </a:solidFill>
              <a:latin typeface="+mn-lt"/>
              <a:cs typeface="MetaSerifPro-Light"/>
            </a:endParaRPr>
          </a:p>
          <a:p>
            <a:pPr marL="12065" marR="203835">
              <a:lnSpc>
                <a:spcPct val="119200"/>
              </a:lnSpc>
              <a:buClr>
                <a:srgbClr val="ED2227"/>
              </a:buClr>
              <a:buSzPct val="80000"/>
              <a:tabLst>
                <a:tab pos="120650" algn="l"/>
              </a:tabLst>
            </a:pPr>
            <a:endParaRPr lang="fr-FR" sz="2000" dirty="0" smtClean="0">
              <a:latin typeface="+mn-lt"/>
              <a:cs typeface="MetaSerifPro-Light"/>
            </a:endParaRPr>
          </a:p>
          <a:p>
            <a:pPr marL="354965" marR="234950" indent="-342900">
              <a:lnSpc>
                <a:spcPct val="119200"/>
              </a:lnSpc>
              <a:buClr>
                <a:srgbClr val="ED2227"/>
              </a:buClr>
              <a:buSzPct val="80000"/>
              <a:buFont typeface="Arial" panose="020B0604020202020204" pitchFamily="34" charset="0"/>
              <a:buChar char="•"/>
              <a:tabLst>
                <a:tab pos="120650" algn="l"/>
              </a:tabLst>
            </a:pPr>
            <a:r>
              <a:rPr lang="fr-FR" sz="2000" b="1" spc="-25" dirty="0">
                <a:solidFill>
                  <a:schemeClr val="tx1"/>
                </a:solidFill>
                <a:cs typeface="MetaSerifPro-Bold"/>
              </a:rPr>
              <a:t>Identifier et gérer les risques </a:t>
            </a:r>
            <a:r>
              <a:rPr lang="fr-FR" sz="2000" spc="-25" dirty="0">
                <a:solidFill>
                  <a:schemeClr val="tx1"/>
                </a:solidFill>
                <a:cs typeface="MetaSerifPro-Bold"/>
              </a:rPr>
              <a:t>associés à votre activité.</a:t>
            </a:r>
            <a:endParaRPr lang="fr-FR" dirty="0">
              <a:latin typeface="+mn-lt"/>
            </a:endParaRPr>
          </a:p>
        </p:txBody>
      </p:sp>
    </p:spTree>
    <p:extLst>
      <p:ext uri="{BB962C8B-B14F-4D97-AF65-F5344CB8AC3E}">
        <p14:creationId xmlns:p14="http://schemas.microsoft.com/office/powerpoint/2010/main" val="391681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fr-FR" spc="-220" dirty="0">
                <a:solidFill>
                  <a:srgbClr val="0070C0"/>
                </a:solidFill>
                <a:cs typeface="Arial"/>
              </a:rPr>
              <a:t>Pourquoi </a:t>
            </a:r>
            <a:r>
              <a:rPr lang="fr-FR" spc="-220" dirty="0" smtClean="0">
                <a:solidFill>
                  <a:srgbClr val="0070C0"/>
                </a:solidFill>
                <a:cs typeface="Arial"/>
              </a:rPr>
              <a:t>réviser ISO </a:t>
            </a:r>
            <a:r>
              <a:rPr lang="fr-FR" spc="-220" dirty="0">
                <a:solidFill>
                  <a:srgbClr val="0070C0"/>
                </a:solidFill>
                <a:cs typeface="Arial"/>
              </a:rPr>
              <a:t>9001 </a:t>
            </a:r>
            <a:r>
              <a:rPr lang="fr-FR" spc="-220" dirty="0" smtClean="0">
                <a:solidFill>
                  <a:srgbClr val="0070C0"/>
                </a:solidFill>
                <a:cs typeface="Arial"/>
              </a:rPr>
              <a:t>?</a:t>
            </a:r>
            <a:r>
              <a:rPr lang="fr-FR" spc="-220" dirty="0">
                <a:solidFill>
                  <a:srgbClr val="0070C0"/>
                </a:solidFill>
                <a:cs typeface="Arial"/>
              </a:rPr>
              <a:t/>
            </a:r>
            <a:br>
              <a:rPr lang="fr-FR" spc="-220" dirty="0">
                <a:solidFill>
                  <a:srgbClr val="0070C0"/>
                </a:solidFill>
                <a:cs typeface="Arial"/>
              </a:rPr>
            </a:br>
            <a:endParaRPr lang="fr-FR" dirty="0"/>
          </a:p>
        </p:txBody>
      </p:sp>
      <p:sp>
        <p:nvSpPr>
          <p:cNvPr id="3" name="Content Placeholder 2"/>
          <p:cNvSpPr>
            <a:spLocks noGrp="1"/>
          </p:cNvSpPr>
          <p:nvPr>
            <p:ph idx="1"/>
          </p:nvPr>
        </p:nvSpPr>
        <p:spPr>
          <a:xfrm>
            <a:off x="571500" y="1951550"/>
            <a:ext cx="8001000" cy="4174614"/>
          </a:xfrm>
        </p:spPr>
        <p:txBody>
          <a:bodyPr>
            <a:normAutofit fontScale="85000" lnSpcReduction="10000"/>
          </a:bodyPr>
          <a:lstStyle/>
          <a:p>
            <a:pPr marL="342900" indent="-342900">
              <a:buClr>
                <a:srgbClr val="FF0000"/>
              </a:buClr>
              <a:buFont typeface="Arial" panose="020B0604020202020204" pitchFamily="34" charset="0"/>
              <a:buChar char="•"/>
            </a:pPr>
            <a:r>
              <a:rPr lang="fr-FR" sz="2000" dirty="0">
                <a:solidFill>
                  <a:schemeClr val="tx1"/>
                </a:solidFill>
              </a:rPr>
              <a:t>Toutes les normes ISO sont réexaminées régulièrement en vue de leur révision éventuelle pour s’assurer qu’elles conservent toute leur pertinence pour le marché.</a:t>
            </a:r>
            <a:endParaRPr lang="fr-FR" sz="2000" dirty="0" smtClean="0">
              <a:latin typeface="+mn-lt"/>
            </a:endParaRPr>
          </a:p>
          <a:p>
            <a:pPr>
              <a:buClr>
                <a:srgbClr val="FF0000"/>
              </a:buClr>
            </a:pPr>
            <a:endParaRPr lang="fr-FR" sz="2000" dirty="0" smtClean="0">
              <a:latin typeface="+mn-lt"/>
            </a:endParaRPr>
          </a:p>
          <a:p>
            <a:pPr marL="355600" marR="12700" indent="-342900" algn="just">
              <a:lnSpc>
                <a:spcPct val="129200"/>
              </a:lnSpc>
              <a:buClr>
                <a:srgbClr val="FF0000"/>
              </a:buClr>
              <a:buFont typeface="Arial" panose="020B0604020202020204" pitchFamily="34" charset="0"/>
              <a:buChar char="•"/>
            </a:pPr>
            <a:r>
              <a:rPr lang="fr-FR" sz="2000" spc="-20" dirty="0">
                <a:solidFill>
                  <a:schemeClr val="tx1"/>
                </a:solidFill>
                <a:cs typeface="MetaSerifPro-Light"/>
              </a:rPr>
              <a:t>La mise à jour d’ISO 9001 rend compte des différents défis auxquels font désormais face les entreprises.</a:t>
            </a:r>
            <a:endParaRPr lang="fr-FR" sz="2000" dirty="0" smtClean="0">
              <a:solidFill>
                <a:srgbClr val="231F20"/>
              </a:solidFill>
              <a:latin typeface="+mn-lt"/>
              <a:cs typeface="MetaSerifPro-Light"/>
            </a:endParaRPr>
          </a:p>
          <a:p>
            <a:pPr marL="12700" marR="12700" algn="just">
              <a:lnSpc>
                <a:spcPct val="129200"/>
              </a:lnSpc>
              <a:buClr>
                <a:srgbClr val="FF0000"/>
              </a:buClr>
            </a:pPr>
            <a:endParaRPr lang="fr-FR" sz="2000" dirty="0" smtClean="0">
              <a:latin typeface="+mn-lt"/>
              <a:cs typeface="MetaSerifPro-Light"/>
            </a:endParaRPr>
          </a:p>
          <a:p>
            <a:pPr marL="355600" marR="12700" indent="-342900" algn="just">
              <a:lnSpc>
                <a:spcPct val="129200"/>
              </a:lnSpc>
              <a:buClr>
                <a:srgbClr val="FF0000"/>
              </a:buClr>
              <a:buFont typeface="Arial" panose="020B0604020202020204" pitchFamily="34" charset="0"/>
              <a:buChar char="•"/>
            </a:pPr>
            <a:r>
              <a:rPr lang="fr-CH" sz="2000" spc="-55" dirty="0">
                <a:solidFill>
                  <a:schemeClr val="tx1"/>
                </a:solidFill>
                <a:cs typeface="MetaSerifPro-Light"/>
              </a:rPr>
              <a:t>Par exemple, la mondialisation a changé la façon dont nous exerçons nos activités, et les organismes gèrent souvent des chaînes d’approvisionnement plus complexes. En outre, les clients sont plus exigeants.</a:t>
            </a:r>
            <a:r>
              <a:rPr lang="fr-FR" sz="2000" spc="-20" dirty="0" smtClean="0">
                <a:solidFill>
                  <a:srgbClr val="231F20"/>
                </a:solidFill>
                <a:latin typeface="+mn-lt"/>
                <a:cs typeface="MetaSerifPro-Light"/>
              </a:rPr>
              <a:t> </a:t>
            </a:r>
          </a:p>
          <a:p>
            <a:pPr marL="12700" marR="12700" algn="just">
              <a:lnSpc>
                <a:spcPct val="129200"/>
              </a:lnSpc>
              <a:buClr>
                <a:srgbClr val="FF0000"/>
              </a:buClr>
            </a:pPr>
            <a:endParaRPr lang="fr-FR" sz="2000" spc="-20" dirty="0" smtClean="0">
              <a:solidFill>
                <a:srgbClr val="231F20"/>
              </a:solidFill>
              <a:latin typeface="+mn-lt"/>
              <a:cs typeface="MetaSerifPro-Light"/>
            </a:endParaRPr>
          </a:p>
          <a:p>
            <a:pPr marL="355600" marR="12700" indent="-342900" algn="just">
              <a:lnSpc>
                <a:spcPct val="129200"/>
              </a:lnSpc>
              <a:buClr>
                <a:srgbClr val="FF0000"/>
              </a:buClr>
              <a:buFont typeface="Arial" panose="020B0604020202020204" pitchFamily="34" charset="0"/>
              <a:buChar char="•"/>
            </a:pPr>
            <a:r>
              <a:rPr lang="fr-FR" sz="2000" spc="-10" dirty="0">
                <a:solidFill>
                  <a:schemeClr val="tx1"/>
                </a:solidFill>
                <a:cs typeface="MetaSerifPro-Light"/>
              </a:rPr>
              <a:t>Pour garder toute sa pertinence, ISO 9001 doit refléter ces changements.</a:t>
            </a:r>
            <a:endParaRPr lang="fr-FR" sz="2000" dirty="0" smtClean="0">
              <a:latin typeface="+mn-lt"/>
              <a:cs typeface="MetaSerifPro-Light"/>
            </a:endParaRPr>
          </a:p>
          <a:p>
            <a:endParaRPr lang="fr-FR" sz="2000" dirty="0" smtClean="0"/>
          </a:p>
          <a:p>
            <a:endParaRPr lang="fr-FR" sz="2000" dirty="0" smtClean="0"/>
          </a:p>
          <a:p>
            <a:endParaRPr lang="fr-FR" sz="2000" dirty="0" smtClean="0"/>
          </a:p>
          <a:p>
            <a:endParaRPr lang="fr-FR" dirty="0"/>
          </a:p>
        </p:txBody>
      </p:sp>
    </p:spTree>
    <p:extLst>
      <p:ext uri="{BB962C8B-B14F-4D97-AF65-F5344CB8AC3E}">
        <p14:creationId xmlns:p14="http://schemas.microsoft.com/office/powerpoint/2010/main" val="1296731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57024"/>
            <a:ext cx="8001000" cy="864111"/>
          </a:xfrm>
        </p:spPr>
        <p:txBody>
          <a:bodyPr>
            <a:normAutofit fontScale="90000"/>
          </a:bodyPr>
          <a:lstStyle/>
          <a:p>
            <a:r>
              <a:rPr lang="fr-FR" spc="-220" dirty="0">
                <a:solidFill>
                  <a:srgbClr val="0070C0"/>
                </a:solidFill>
                <a:cs typeface="Arial"/>
              </a:rPr>
              <a:t>Quelles sont les principales améliorations ?</a:t>
            </a:r>
            <a:br>
              <a:rPr lang="fr-FR" spc="-220" dirty="0">
                <a:solidFill>
                  <a:srgbClr val="0070C0"/>
                </a:solidFill>
                <a:cs typeface="Arial"/>
              </a:rPr>
            </a:br>
            <a:endParaRPr lang="fr-FR" dirty="0"/>
          </a:p>
        </p:txBody>
      </p:sp>
      <p:sp>
        <p:nvSpPr>
          <p:cNvPr id="3" name="Content Placeholder 2"/>
          <p:cNvSpPr>
            <a:spLocks noGrp="1"/>
          </p:cNvSpPr>
          <p:nvPr>
            <p:ph idx="1"/>
          </p:nvPr>
        </p:nvSpPr>
        <p:spPr>
          <a:xfrm>
            <a:off x="571500" y="1397796"/>
            <a:ext cx="8001000" cy="5052950"/>
          </a:xfrm>
        </p:spPr>
        <p:txBody>
          <a:bodyPr>
            <a:normAutofit/>
          </a:bodyPr>
          <a:lstStyle/>
          <a:p>
            <a:pPr marL="12700" marR="12700">
              <a:lnSpc>
                <a:spcPct val="129200"/>
              </a:lnSpc>
            </a:pPr>
            <a:r>
              <a:rPr lang="fr-FR" sz="1800" b="1" spc="35" dirty="0">
                <a:solidFill>
                  <a:schemeClr val="tx1"/>
                </a:solidFill>
                <a:cs typeface="MetaSerifPro-Light"/>
              </a:rPr>
              <a:t>Structure</a:t>
            </a:r>
          </a:p>
          <a:p>
            <a:pPr marL="12700" marR="12700">
              <a:lnSpc>
                <a:spcPct val="129200"/>
              </a:lnSpc>
            </a:pPr>
            <a:r>
              <a:rPr lang="fr-FR" sz="1800" spc="30" dirty="0">
                <a:solidFill>
                  <a:schemeClr val="tx1"/>
                </a:solidFill>
                <a:cs typeface="MetaSerifPro-Light"/>
              </a:rPr>
              <a:t>Dans un souci de simplification pour ceux qui utilisent plusieurs systèmes de management, ISO 9001:2015 suit la même structure générale que les autres normes ISO de </a:t>
            </a:r>
            <a:r>
              <a:rPr lang="fr-FR" sz="1800" spc="30" dirty="0" smtClean="0">
                <a:solidFill>
                  <a:schemeClr val="tx1"/>
                </a:solidFill>
                <a:cs typeface="MetaSerifPro-Light"/>
              </a:rPr>
              <a:t>systèmes </a:t>
            </a:r>
            <a:r>
              <a:rPr lang="fr-FR" sz="1800" spc="30" dirty="0">
                <a:solidFill>
                  <a:schemeClr val="tx1"/>
                </a:solidFill>
                <a:cs typeface="MetaSerifPro-Light"/>
              </a:rPr>
              <a:t>de management (structure de niveau supérieur).</a:t>
            </a:r>
            <a:endParaRPr lang="en-US" sz="1800" spc="-30" dirty="0">
              <a:solidFill>
                <a:schemeClr val="tx1"/>
              </a:solidFill>
              <a:cs typeface="MetaSerifPro-Light"/>
            </a:endParaRPr>
          </a:p>
          <a:p>
            <a:pPr marL="12700" marR="12700">
              <a:lnSpc>
                <a:spcPct val="129200"/>
              </a:lnSpc>
            </a:pPr>
            <a:r>
              <a:rPr lang="fr-FR" sz="1800" spc="-5" dirty="0">
                <a:solidFill>
                  <a:schemeClr val="tx1"/>
                </a:solidFill>
                <a:cs typeface="MetaSerifPro-Light"/>
              </a:rPr>
              <a:t>Pour plus d’informations, voir l’Annexe SL des Directives ISO/IEC, Partie 1 </a:t>
            </a:r>
            <a:r>
              <a:rPr lang="fr-FR" sz="1800" spc="-5" dirty="0" smtClean="0">
                <a:solidFill>
                  <a:schemeClr val="tx1"/>
                </a:solidFill>
                <a:cs typeface="MetaSerifPro-Light"/>
              </a:rPr>
              <a:t>(Procédures spécifiques à l’ISO).</a:t>
            </a:r>
            <a:endParaRPr lang="fr-FR" sz="1800" spc="-15" dirty="0">
              <a:solidFill>
                <a:schemeClr val="tx1"/>
              </a:solidFill>
              <a:cs typeface="MetaSerifPro-Light"/>
            </a:endParaRPr>
          </a:p>
          <a:p>
            <a:pPr marL="12700" marR="12700">
              <a:lnSpc>
                <a:spcPct val="129200"/>
              </a:lnSpc>
            </a:pPr>
            <a:endParaRPr lang="fr-FR" sz="1800" dirty="0">
              <a:solidFill>
                <a:schemeClr val="tx1"/>
              </a:solidFill>
              <a:cs typeface="MetaSerifPro-Light"/>
            </a:endParaRPr>
          </a:p>
          <a:p>
            <a:pPr marL="12700" marR="13970">
              <a:lnSpc>
                <a:spcPct val="129200"/>
              </a:lnSpc>
            </a:pPr>
            <a:r>
              <a:rPr lang="fr-FR" sz="1800" b="1" spc="10" dirty="0">
                <a:solidFill>
                  <a:schemeClr val="tx1"/>
                </a:solidFill>
                <a:cs typeface="MetaSerifPro-Light"/>
              </a:rPr>
              <a:t>L’approche par les risques</a:t>
            </a:r>
          </a:p>
          <a:p>
            <a:pPr marL="12700" marR="13970">
              <a:lnSpc>
                <a:spcPct val="129200"/>
              </a:lnSpc>
            </a:pPr>
            <a:r>
              <a:rPr lang="fr-FR" sz="1800" spc="10" dirty="0">
                <a:solidFill>
                  <a:schemeClr val="tx1"/>
                </a:solidFill>
                <a:cs typeface="MetaSerifPro-Light"/>
              </a:rPr>
              <a:t>Même si elle était déjà présente dans la norme, la nouvelle version lui accorde une place plus importante.</a:t>
            </a:r>
            <a:endParaRPr lang="fr-FR" sz="1800" spc="25" dirty="0">
              <a:solidFill>
                <a:schemeClr val="tx1"/>
              </a:solidFill>
              <a:cs typeface="MetaSerifPro-Light"/>
            </a:endParaRPr>
          </a:p>
          <a:p>
            <a:pPr marL="12700" marR="13970">
              <a:lnSpc>
                <a:spcPct val="129200"/>
              </a:lnSpc>
            </a:pPr>
            <a:r>
              <a:rPr lang="fr-FR" sz="1800" spc="20" dirty="0">
                <a:solidFill>
                  <a:schemeClr val="tx1"/>
                </a:solidFill>
                <a:cs typeface="MetaSerifPro-Light"/>
              </a:rPr>
              <a:t>Vous trouverez plus d’informations sur le site Web de l’ISO/TC 176/SC 2, le groupe d’experts qui a élaboré la norme (</a:t>
            </a:r>
            <a:r>
              <a:rPr lang="fr-FR" sz="1800" b="1" spc="-15" dirty="0">
                <a:solidFill>
                  <a:srgbClr val="898989"/>
                </a:solidFill>
                <a:cs typeface="MetaPro-Bold"/>
                <a:hlinkClick r:id="rId2"/>
              </a:rPr>
              <a:t>ww</a:t>
            </a:r>
            <a:r>
              <a:rPr lang="fr-FR" sz="1800" b="1" spc="-30" dirty="0">
                <a:solidFill>
                  <a:srgbClr val="898989"/>
                </a:solidFill>
                <a:cs typeface="MetaPro-Bold"/>
                <a:hlinkClick r:id="rId2"/>
              </a:rPr>
              <a:t>w</a:t>
            </a:r>
            <a:r>
              <a:rPr lang="fr-FR" sz="1800" b="1" spc="-15" dirty="0">
                <a:solidFill>
                  <a:srgbClr val="898989"/>
                </a:solidFill>
                <a:cs typeface="MetaPro-Bold"/>
                <a:hlinkClick r:id="rId2"/>
              </a:rPr>
              <a:t>.</a:t>
            </a:r>
            <a:r>
              <a:rPr lang="fr-FR" sz="1800" b="1" spc="-25" dirty="0">
                <a:solidFill>
                  <a:srgbClr val="898989"/>
                </a:solidFill>
                <a:cs typeface="MetaPro-Bold"/>
                <a:hlinkClick r:id="rId2"/>
              </a:rPr>
              <a:t>i</a:t>
            </a:r>
            <a:r>
              <a:rPr lang="fr-FR" sz="1800" b="1" spc="-15" dirty="0">
                <a:solidFill>
                  <a:srgbClr val="898989"/>
                </a:solidFill>
                <a:cs typeface="MetaPro-Bold"/>
                <a:hlinkClick r:id="rId2"/>
              </a:rPr>
              <a:t>s</a:t>
            </a:r>
            <a:r>
              <a:rPr lang="fr-FR" sz="1800" b="1" spc="-20" dirty="0">
                <a:solidFill>
                  <a:srgbClr val="898989"/>
                </a:solidFill>
                <a:cs typeface="MetaPro-Bold"/>
                <a:hlinkClick r:id="rId2"/>
              </a:rPr>
              <a:t>o</a:t>
            </a:r>
            <a:r>
              <a:rPr lang="fr-FR" sz="1800" b="1" spc="-15" dirty="0">
                <a:solidFill>
                  <a:srgbClr val="898989"/>
                </a:solidFill>
                <a:cs typeface="MetaPro-Bold"/>
                <a:hlinkClick r:id="rId2"/>
              </a:rPr>
              <a:t>.o</a:t>
            </a:r>
            <a:r>
              <a:rPr lang="fr-FR" sz="1800" b="1" spc="-30" dirty="0">
                <a:solidFill>
                  <a:srgbClr val="898989"/>
                </a:solidFill>
                <a:cs typeface="MetaPro-Bold"/>
                <a:hlinkClick r:id="rId2"/>
              </a:rPr>
              <a:t>r</a:t>
            </a:r>
            <a:r>
              <a:rPr lang="fr-FR" sz="1800" b="1" spc="-15" dirty="0">
                <a:solidFill>
                  <a:srgbClr val="898989"/>
                </a:solidFill>
                <a:cs typeface="MetaPro-Bold"/>
                <a:hlinkClick r:id="rId2"/>
              </a:rPr>
              <a:t>g/</a:t>
            </a:r>
            <a:r>
              <a:rPr lang="fr-FR" sz="1800" b="1" spc="-25" dirty="0">
                <a:solidFill>
                  <a:srgbClr val="898989"/>
                </a:solidFill>
                <a:cs typeface="MetaPro-Bold"/>
                <a:hlinkClick r:id="rId2"/>
              </a:rPr>
              <a:t>t</a:t>
            </a:r>
            <a:r>
              <a:rPr lang="fr-FR" sz="1800" b="1" spc="-20" dirty="0">
                <a:solidFill>
                  <a:srgbClr val="898989"/>
                </a:solidFill>
                <a:cs typeface="MetaPro-Bold"/>
                <a:hlinkClick r:id="rId2"/>
              </a:rPr>
              <a:t>c176/sc2/</a:t>
            </a:r>
            <a:r>
              <a:rPr lang="fr-FR" sz="1800" b="1" spc="-30" dirty="0">
                <a:solidFill>
                  <a:srgbClr val="898989"/>
                </a:solidFill>
                <a:cs typeface="MetaPro-Bold"/>
                <a:hlinkClick r:id="rId2"/>
              </a:rPr>
              <a:t>p</a:t>
            </a:r>
            <a:r>
              <a:rPr lang="fr-FR" sz="1800" b="1" spc="-20" dirty="0">
                <a:solidFill>
                  <a:srgbClr val="898989"/>
                </a:solidFill>
                <a:cs typeface="MetaPro-Bold"/>
                <a:hlinkClick r:id="rId2"/>
              </a:rPr>
              <a:t>u</a:t>
            </a:r>
            <a:r>
              <a:rPr lang="fr-FR" sz="1800" b="1" spc="-25" dirty="0">
                <a:solidFill>
                  <a:srgbClr val="898989"/>
                </a:solidFill>
                <a:cs typeface="MetaPro-Bold"/>
                <a:hlinkClick r:id="rId2"/>
              </a:rPr>
              <a:t>b</a:t>
            </a:r>
            <a:r>
              <a:rPr lang="fr-FR" sz="1800" b="1" spc="-15" dirty="0">
                <a:solidFill>
                  <a:srgbClr val="898989"/>
                </a:solidFill>
                <a:cs typeface="MetaPro-Bold"/>
                <a:hlinkClick r:id="rId2"/>
              </a:rPr>
              <a:t>lic</a:t>
            </a:r>
            <a:r>
              <a:rPr lang="fr-FR" sz="1800" spc="20" dirty="0" smtClean="0">
                <a:solidFill>
                  <a:schemeClr val="tx1"/>
                </a:solidFill>
                <a:cs typeface="MetaSerifPro-Light"/>
              </a:rPr>
              <a:t>).</a:t>
            </a:r>
            <a:endParaRPr lang="fr-FR" sz="1800" dirty="0">
              <a:solidFill>
                <a:srgbClr val="898989"/>
              </a:solidFill>
              <a:cs typeface="MetaSerifPro-Light"/>
            </a:endParaRPr>
          </a:p>
        </p:txBody>
      </p:sp>
    </p:spTree>
    <p:extLst>
      <p:ext uri="{BB962C8B-B14F-4D97-AF65-F5344CB8AC3E}">
        <p14:creationId xmlns:p14="http://schemas.microsoft.com/office/powerpoint/2010/main" val="3410058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12" y="729983"/>
            <a:ext cx="8001000" cy="1544295"/>
          </a:xfrm>
        </p:spPr>
        <p:txBody>
          <a:bodyPr>
            <a:normAutofit/>
          </a:bodyPr>
          <a:lstStyle/>
          <a:p>
            <a:pPr marL="12700" marR="370840">
              <a:lnSpc>
                <a:spcPts val="3500"/>
              </a:lnSpc>
            </a:pPr>
            <a:r>
              <a:rPr lang="fr-FR" sz="3200" spc="10" dirty="0" smtClean="0">
                <a:solidFill>
                  <a:srgbClr val="006BB4"/>
                </a:solidFill>
                <a:cs typeface="MetaPro-Book"/>
              </a:rPr>
              <a:t>Quels avantages présente</a:t>
            </a:r>
            <a:br>
              <a:rPr lang="fr-FR" sz="3200" spc="10" dirty="0" smtClean="0">
                <a:solidFill>
                  <a:srgbClr val="006BB4"/>
                </a:solidFill>
                <a:cs typeface="MetaPro-Book"/>
              </a:rPr>
            </a:br>
            <a:r>
              <a:rPr lang="fr-FR" sz="3200" spc="10" dirty="0" smtClean="0">
                <a:solidFill>
                  <a:srgbClr val="006BB4"/>
                </a:solidFill>
                <a:cs typeface="MetaPro-Book"/>
              </a:rPr>
              <a:t>la nouvelle version ?</a:t>
            </a:r>
            <a:br>
              <a:rPr lang="fr-FR" sz="3200" spc="10" dirty="0" smtClean="0">
                <a:solidFill>
                  <a:srgbClr val="006BB4"/>
                </a:solidFill>
                <a:cs typeface="MetaPro-Book"/>
              </a:rPr>
            </a:br>
            <a:endParaRPr lang="fr-FR" dirty="0"/>
          </a:p>
        </p:txBody>
      </p:sp>
      <p:sp>
        <p:nvSpPr>
          <p:cNvPr id="3" name="Content Placeholder 2"/>
          <p:cNvSpPr>
            <a:spLocks noGrp="1"/>
          </p:cNvSpPr>
          <p:nvPr>
            <p:ph idx="1"/>
          </p:nvPr>
        </p:nvSpPr>
        <p:spPr>
          <a:xfrm>
            <a:off x="517712" y="1951549"/>
            <a:ext cx="8001000" cy="3408363"/>
          </a:xfrm>
        </p:spPr>
        <p:txBody>
          <a:bodyPr>
            <a:noAutofit/>
          </a:bodyPr>
          <a:lstStyle/>
          <a:p>
            <a:pPr marL="12700" marR="12700">
              <a:lnSpc>
                <a:spcPct val="129200"/>
              </a:lnSpc>
            </a:pPr>
            <a:r>
              <a:rPr lang="fr-FR" sz="1800" spc="25" dirty="0">
                <a:solidFill>
                  <a:schemeClr val="tx1"/>
                </a:solidFill>
                <a:cs typeface="MetaSerifPro-Light"/>
              </a:rPr>
              <a:t>La nouvelle version de la norme présente pour l’utilisateur de nombreux avantages.</a:t>
            </a:r>
            <a:endParaRPr lang="fr-FR" sz="1800" dirty="0">
              <a:solidFill>
                <a:schemeClr val="tx1"/>
              </a:solidFill>
              <a:cs typeface="MetaSerifPro-Light"/>
            </a:endParaRPr>
          </a:p>
          <a:p>
            <a:pPr marL="12700">
              <a:lnSpc>
                <a:spcPct val="100000"/>
              </a:lnSpc>
              <a:spcBef>
                <a:spcPts val="350"/>
              </a:spcBef>
            </a:pPr>
            <a:r>
              <a:rPr lang="fr-FR" sz="1800" spc="-15" dirty="0">
                <a:solidFill>
                  <a:schemeClr val="tx1"/>
                </a:solidFill>
                <a:cs typeface="MetaSerifPro-Light"/>
              </a:rPr>
              <a:t>IS</a:t>
            </a:r>
            <a:r>
              <a:rPr lang="fr-FR" sz="1800" dirty="0">
                <a:solidFill>
                  <a:schemeClr val="tx1"/>
                </a:solidFill>
                <a:cs typeface="MetaSerifPro-Light"/>
              </a:rPr>
              <a:t>O</a:t>
            </a:r>
            <a:r>
              <a:rPr lang="fr-FR" sz="1800" spc="-45" dirty="0">
                <a:solidFill>
                  <a:schemeClr val="tx1"/>
                </a:solidFill>
                <a:cs typeface="MetaSerifPro-Light"/>
              </a:rPr>
              <a:t> </a:t>
            </a:r>
            <a:r>
              <a:rPr lang="fr-FR" sz="1800" spc="-5" dirty="0">
                <a:solidFill>
                  <a:schemeClr val="tx1"/>
                </a:solidFill>
                <a:cs typeface="MetaSerifPro-Light"/>
              </a:rPr>
              <a:t>900</a:t>
            </a:r>
            <a:r>
              <a:rPr lang="fr-FR" sz="1800" spc="-50" dirty="0">
                <a:solidFill>
                  <a:schemeClr val="tx1"/>
                </a:solidFill>
                <a:cs typeface="MetaSerifPro-Light"/>
              </a:rPr>
              <a:t>1</a:t>
            </a:r>
            <a:r>
              <a:rPr lang="fr-FR" sz="1800" spc="-45" dirty="0">
                <a:solidFill>
                  <a:schemeClr val="tx1"/>
                </a:solidFill>
                <a:cs typeface="MetaSerifPro-Light"/>
              </a:rPr>
              <a:t>:</a:t>
            </a:r>
            <a:r>
              <a:rPr lang="fr-FR" sz="1800" spc="10" dirty="0">
                <a:solidFill>
                  <a:schemeClr val="tx1"/>
                </a:solidFill>
                <a:cs typeface="MetaSerifPro-Light"/>
              </a:rPr>
              <a:t>2</a:t>
            </a:r>
            <a:r>
              <a:rPr lang="fr-FR" sz="1800" spc="-10" dirty="0">
                <a:solidFill>
                  <a:schemeClr val="tx1"/>
                </a:solidFill>
                <a:cs typeface="MetaSerifPro-Light"/>
              </a:rPr>
              <a:t>01</a:t>
            </a:r>
            <a:r>
              <a:rPr lang="fr-FR" sz="1800" spc="5" dirty="0">
                <a:solidFill>
                  <a:schemeClr val="tx1"/>
                </a:solidFill>
                <a:cs typeface="MetaSerifPro-Light"/>
              </a:rPr>
              <a:t>5 </a:t>
            </a:r>
            <a:r>
              <a:rPr lang="fr-FR" sz="1800" dirty="0">
                <a:solidFill>
                  <a:schemeClr val="tx1"/>
                </a:solidFill>
                <a:cs typeface="MetaSerifPro-Light"/>
              </a:rPr>
              <a:t>:</a:t>
            </a:r>
          </a:p>
          <a:p>
            <a:pPr marL="354965" indent="-342900">
              <a:lnSpc>
                <a:spcPct val="100000"/>
              </a:lnSpc>
              <a:spcBef>
                <a:spcPts val="350"/>
              </a:spcBef>
              <a:buClr>
                <a:srgbClr val="ED2227"/>
              </a:buClr>
              <a:buSzPct val="80000"/>
              <a:buFont typeface="Arial" panose="020B0604020202020204" pitchFamily="34" charset="0"/>
              <a:buChar char="•"/>
              <a:tabLst>
                <a:tab pos="120650" algn="l"/>
              </a:tabLst>
            </a:pPr>
            <a:r>
              <a:rPr lang="fr-FR" sz="1800" spc="-15" dirty="0">
                <a:solidFill>
                  <a:schemeClr val="tx1"/>
                </a:solidFill>
                <a:cs typeface="MetaSerifPro-Light"/>
              </a:rPr>
              <a:t>Accorde plus d’importance à </a:t>
            </a:r>
            <a:r>
              <a:rPr lang="fr-FR" sz="1800" spc="-15" dirty="0" smtClean="0">
                <a:solidFill>
                  <a:schemeClr val="tx1"/>
                </a:solidFill>
                <a:cs typeface="MetaSerifPro-Light"/>
              </a:rPr>
              <a:t>l’</a:t>
            </a:r>
            <a:r>
              <a:rPr lang="fr-FR" sz="1800" b="1" spc="-15" dirty="0" smtClean="0">
                <a:solidFill>
                  <a:schemeClr val="tx1"/>
                </a:solidFill>
                <a:cs typeface="MetaSerifPro-Light"/>
              </a:rPr>
              <a:t>engagement et </a:t>
            </a:r>
            <a:r>
              <a:rPr lang="fr-FR" sz="1800" spc="-15" dirty="0" smtClean="0">
                <a:solidFill>
                  <a:schemeClr val="tx1"/>
                </a:solidFill>
                <a:cs typeface="MetaSerifPro-Light"/>
              </a:rPr>
              <a:t>au </a:t>
            </a:r>
            <a:r>
              <a:rPr lang="fr-FR" sz="1800" b="1" spc="-15" dirty="0" smtClean="0">
                <a:solidFill>
                  <a:schemeClr val="tx1"/>
                </a:solidFill>
                <a:cs typeface="MetaSerifPro-Light"/>
              </a:rPr>
              <a:t>leadership de la direction</a:t>
            </a:r>
            <a:endParaRPr lang="fr-FR" sz="1800" b="1" dirty="0">
              <a:solidFill>
                <a:schemeClr val="tx1"/>
              </a:solidFill>
              <a:cs typeface="MetaSerifPro-Light"/>
            </a:endParaRPr>
          </a:p>
          <a:p>
            <a:pPr marL="354965" marR="465455" indent="-342900">
              <a:lnSpc>
                <a:spcPct val="129200"/>
              </a:lnSpc>
              <a:buClr>
                <a:srgbClr val="ED2227"/>
              </a:buClr>
              <a:buSzPct val="80000"/>
              <a:buFont typeface="Arial" panose="020B0604020202020204" pitchFamily="34" charset="0"/>
              <a:buChar char="•"/>
              <a:tabLst>
                <a:tab pos="120650" algn="l"/>
              </a:tabLst>
            </a:pPr>
            <a:r>
              <a:rPr lang="fr-FR" sz="1800" spc="-25" dirty="0">
                <a:solidFill>
                  <a:schemeClr val="tx1"/>
                </a:solidFill>
                <a:cs typeface="MetaSerifPro-Light"/>
              </a:rPr>
              <a:t>Aide à </a:t>
            </a:r>
            <a:r>
              <a:rPr lang="fr-FR" sz="1800" b="1" spc="-25" dirty="0">
                <a:solidFill>
                  <a:schemeClr val="tx1"/>
                </a:solidFill>
                <a:cs typeface="MetaSerifPro-Light"/>
              </a:rPr>
              <a:t>traiter les risques </a:t>
            </a:r>
            <a:r>
              <a:rPr lang="fr-FR" sz="1800" spc="-25" dirty="0">
                <a:solidFill>
                  <a:schemeClr val="tx1"/>
                </a:solidFill>
                <a:cs typeface="MetaSerifPro-Light"/>
              </a:rPr>
              <a:t>et opportunités de façon structurée</a:t>
            </a:r>
            <a:endParaRPr lang="fr-FR" sz="1800" dirty="0">
              <a:solidFill>
                <a:schemeClr val="tx1"/>
              </a:solidFill>
              <a:cs typeface="MetaSerifPro-Light"/>
            </a:endParaRPr>
          </a:p>
          <a:p>
            <a:pPr marL="354965" marR="35560" indent="-342900">
              <a:lnSpc>
                <a:spcPct val="129200"/>
              </a:lnSpc>
              <a:buClr>
                <a:srgbClr val="ED2227"/>
              </a:buClr>
              <a:buSzPct val="80000"/>
              <a:buFont typeface="Arial" panose="020B0604020202020204" pitchFamily="34" charset="0"/>
              <a:buChar char="•"/>
              <a:tabLst>
                <a:tab pos="120650" algn="l"/>
              </a:tabLst>
            </a:pPr>
            <a:r>
              <a:rPr lang="fr-FR" sz="1800" spc="-30" dirty="0">
                <a:solidFill>
                  <a:schemeClr val="tx1"/>
                </a:solidFill>
                <a:cs typeface="MetaSerifPro-Light"/>
              </a:rPr>
              <a:t>Utilise un </a:t>
            </a:r>
            <a:r>
              <a:rPr lang="fr-FR" sz="1800" b="1" spc="-30" dirty="0">
                <a:solidFill>
                  <a:schemeClr val="tx1"/>
                </a:solidFill>
                <a:cs typeface="MetaSerifPro-Light"/>
              </a:rPr>
              <a:t>langage simplifié</a:t>
            </a:r>
            <a:r>
              <a:rPr lang="fr-FR" sz="1800" spc="-30" dirty="0">
                <a:solidFill>
                  <a:schemeClr val="tx1"/>
                </a:solidFill>
                <a:cs typeface="MetaSerifPro-Light"/>
              </a:rPr>
              <a:t>, ainsi qu’une structure et des termes communs aux autres normes de système de management – ce qui est particulièrement utile pour les organismes qui mettent en œuvre plusieurs systèmes de management</a:t>
            </a:r>
            <a:endParaRPr lang="fr-FR" sz="1800" spc="-25" dirty="0">
              <a:solidFill>
                <a:schemeClr val="tx1"/>
              </a:solidFill>
              <a:cs typeface="MetaSerifPro-Light"/>
            </a:endParaRPr>
          </a:p>
          <a:p>
            <a:pPr marL="354965" marR="35560" indent="-342900">
              <a:lnSpc>
                <a:spcPct val="129200"/>
              </a:lnSpc>
              <a:buClr>
                <a:srgbClr val="ED2227"/>
              </a:buClr>
              <a:buSzPct val="80000"/>
              <a:buFont typeface="Arial" panose="020B0604020202020204" pitchFamily="34" charset="0"/>
              <a:buChar char="•"/>
              <a:tabLst>
                <a:tab pos="120650" algn="l"/>
              </a:tabLst>
            </a:pPr>
            <a:r>
              <a:rPr lang="fr-FR" sz="1800" spc="-35" dirty="0">
                <a:solidFill>
                  <a:schemeClr val="tx1"/>
                </a:solidFill>
                <a:cs typeface="MetaSerifPro-Light"/>
              </a:rPr>
              <a:t>Traite le </a:t>
            </a:r>
            <a:r>
              <a:rPr lang="fr-FR" sz="1800" b="1" spc="-35" dirty="0">
                <a:solidFill>
                  <a:schemeClr val="tx1"/>
                </a:solidFill>
                <a:cs typeface="MetaSerifPro-Light"/>
              </a:rPr>
              <a:t>management de la chaîne d’approvisionnement </a:t>
            </a:r>
            <a:r>
              <a:rPr lang="fr-FR" sz="1800" spc="-35" dirty="0">
                <a:solidFill>
                  <a:schemeClr val="tx1"/>
                </a:solidFill>
                <a:cs typeface="MetaSerifPro-Light"/>
              </a:rPr>
              <a:t>plus efficacement</a:t>
            </a:r>
            <a:endParaRPr lang="fr-FR" sz="1800" dirty="0">
              <a:solidFill>
                <a:schemeClr val="tx1"/>
              </a:solidFill>
              <a:cs typeface="MetaSerifPro-Light"/>
            </a:endParaRPr>
          </a:p>
          <a:p>
            <a:pPr marL="354965" marR="405765" indent="-342900">
              <a:lnSpc>
                <a:spcPct val="129200"/>
              </a:lnSpc>
              <a:buClr>
                <a:srgbClr val="ED2227"/>
              </a:buClr>
              <a:buSzPct val="80000"/>
              <a:buFont typeface="Arial" panose="020B0604020202020204" pitchFamily="34" charset="0"/>
              <a:buChar char="•"/>
              <a:tabLst>
                <a:tab pos="120650" algn="l"/>
              </a:tabLst>
            </a:pPr>
            <a:r>
              <a:rPr lang="fr-FR" sz="1800" spc="-20" dirty="0">
                <a:solidFill>
                  <a:schemeClr val="tx1"/>
                </a:solidFill>
                <a:cs typeface="MetaSerifPro-Light"/>
              </a:rPr>
              <a:t>Est plus </a:t>
            </a:r>
            <a:r>
              <a:rPr lang="fr-FR" sz="1800" b="1" spc="-20" dirty="0">
                <a:solidFill>
                  <a:schemeClr val="tx1"/>
                </a:solidFill>
                <a:cs typeface="MetaSerifPro-Light"/>
              </a:rPr>
              <a:t>facile d’utilisation</a:t>
            </a:r>
            <a:r>
              <a:rPr lang="fr-FR" sz="1800" spc="-20" dirty="0">
                <a:solidFill>
                  <a:schemeClr val="tx1"/>
                </a:solidFill>
                <a:cs typeface="MetaSerifPro-Light"/>
              </a:rPr>
              <a:t> pour les organismes de services ou les organismes relevant de l’économie du savoir</a:t>
            </a:r>
            <a:endParaRPr lang="fr-FR" sz="1800" dirty="0" smtClean="0">
              <a:latin typeface="+mn-lt"/>
              <a:cs typeface="MetaSerifPro-Light"/>
            </a:endParaRPr>
          </a:p>
          <a:p>
            <a:endParaRPr lang="fr-FR" sz="1800" dirty="0">
              <a:latin typeface="+mn-lt"/>
            </a:endParaRPr>
          </a:p>
        </p:txBody>
      </p:sp>
    </p:spTree>
    <p:extLst>
      <p:ext uri="{BB962C8B-B14F-4D97-AF65-F5344CB8AC3E}">
        <p14:creationId xmlns:p14="http://schemas.microsoft.com/office/powerpoint/2010/main" val="413926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23850"/>
            <a:ext cx="8001000" cy="1323975"/>
          </a:xfrm>
        </p:spPr>
        <p:txBody>
          <a:bodyPr>
            <a:normAutofit/>
          </a:bodyPr>
          <a:lstStyle/>
          <a:p>
            <a:pPr marL="12700">
              <a:lnSpc>
                <a:spcPct val="100000"/>
              </a:lnSpc>
            </a:pPr>
            <a:r>
              <a:rPr lang="fr-FR" sz="3200" dirty="0" smtClean="0">
                <a:solidFill>
                  <a:srgbClr val="006BB4"/>
                </a:solidFill>
                <a:cs typeface="MetaPro-Book"/>
              </a:rPr>
              <a:t>J’utilise déjà ISO 9001:2008.</a:t>
            </a:r>
            <a:br>
              <a:rPr lang="fr-FR" sz="3200" dirty="0" smtClean="0">
                <a:solidFill>
                  <a:srgbClr val="006BB4"/>
                </a:solidFill>
                <a:cs typeface="MetaPro-Book"/>
              </a:rPr>
            </a:br>
            <a:r>
              <a:rPr lang="fr-FR" sz="3200" dirty="0" smtClean="0">
                <a:solidFill>
                  <a:srgbClr val="006BB4"/>
                </a:solidFill>
                <a:cs typeface="MetaPro-Book"/>
              </a:rPr>
              <a:t>Comment procéder ?</a:t>
            </a:r>
            <a:endParaRPr lang="fr-FR" sz="3200" dirty="0"/>
          </a:p>
        </p:txBody>
      </p:sp>
      <p:sp>
        <p:nvSpPr>
          <p:cNvPr id="3" name="Content Placeholder 2"/>
          <p:cNvSpPr>
            <a:spLocks noGrp="1"/>
          </p:cNvSpPr>
          <p:nvPr>
            <p:ph idx="1"/>
          </p:nvPr>
        </p:nvSpPr>
        <p:spPr>
          <a:xfrm>
            <a:off x="571500" y="1647825"/>
            <a:ext cx="8001000" cy="5362575"/>
          </a:xfrm>
        </p:spPr>
        <p:txBody>
          <a:bodyPr>
            <a:normAutofit fontScale="25000" lnSpcReduction="20000"/>
          </a:bodyPr>
          <a:lstStyle/>
          <a:p>
            <a:pPr marL="12700" marR="13970" algn="just">
              <a:lnSpc>
                <a:spcPct val="129200"/>
              </a:lnSpc>
            </a:pPr>
            <a:r>
              <a:rPr lang="fr-FR" sz="7200" spc="5" dirty="0" smtClean="0">
                <a:solidFill>
                  <a:schemeClr val="tx1"/>
                </a:solidFill>
                <a:cs typeface="MetaSerifPro-Book"/>
              </a:rPr>
              <a:t>ISO 9001 ayant été révisée pour répondre aux besoins actuels du monde des affaires, nous vous recommandons de mettre à jour votre système de management de la qualité pour être en phase avec la nouvelle version.</a:t>
            </a:r>
            <a:endParaRPr lang="en-US" sz="7200" dirty="0">
              <a:solidFill>
                <a:schemeClr val="tx1"/>
              </a:solidFill>
              <a:cs typeface="MetaSerifPro-Book"/>
            </a:endParaRPr>
          </a:p>
          <a:p>
            <a:pPr marL="12700" marR="13335">
              <a:lnSpc>
                <a:spcPct val="129200"/>
              </a:lnSpc>
            </a:pPr>
            <a:r>
              <a:rPr lang="fr-FR" sz="7200" spc="-15" dirty="0" smtClean="0">
                <a:solidFill>
                  <a:schemeClr val="tx1"/>
                </a:solidFill>
                <a:cs typeface="MetaSerifPro-Book"/>
              </a:rPr>
              <a:t>Voici toutefois quelques conseils qui vous aideront à démarrer :</a:t>
            </a:r>
            <a:endParaRPr lang="fr-FR" sz="7200" dirty="0" smtClean="0">
              <a:solidFill>
                <a:schemeClr val="tx1"/>
              </a:solidFill>
              <a:cs typeface="MetaSerifPro-Book"/>
            </a:endParaRPr>
          </a:p>
          <a:p>
            <a:pPr marL="12700" marR="13335">
              <a:lnSpc>
                <a:spcPct val="129200"/>
              </a:lnSpc>
            </a:pPr>
            <a:r>
              <a:rPr lang="fr-FR" sz="7200" b="1" spc="-35" dirty="0" smtClean="0">
                <a:solidFill>
                  <a:schemeClr val="accent1"/>
                </a:solidFill>
                <a:cs typeface="MetaSerifPro-Bold"/>
              </a:rPr>
              <a:t>Conseil 1 </a:t>
            </a:r>
            <a:r>
              <a:rPr lang="fr-FR" sz="7200" spc="-35" dirty="0" smtClean="0">
                <a:solidFill>
                  <a:schemeClr val="tx1"/>
                </a:solidFill>
                <a:cs typeface="MetaSerifPro-Bold"/>
              </a:rPr>
              <a:t>– Prenez connaissance du nouveau document.</a:t>
            </a:r>
            <a:r>
              <a:rPr lang="fr-FR" sz="7200" spc="-5" dirty="0" smtClean="0">
                <a:solidFill>
                  <a:schemeClr val="tx1"/>
                </a:solidFill>
                <a:cs typeface="MetaSerifPro-Light"/>
              </a:rPr>
              <a:t> </a:t>
            </a:r>
            <a:r>
              <a:rPr lang="fr-FR" sz="7200" spc="5" dirty="0" smtClean="0">
                <a:solidFill>
                  <a:schemeClr val="tx1"/>
                </a:solidFill>
                <a:cs typeface="MetaSerifPro-Light"/>
              </a:rPr>
              <a:t>Une matrice montrant la corrélation entre les articles de la nouvelle version et l’édition précédente est disponible en accès libre sur le site de l’ISO/TC 176/SC 2 ; elle vous aidera à repérer les sections déplacées dans d’autres articles de la norme.</a:t>
            </a:r>
            <a:endParaRPr lang="en-US" sz="7200" dirty="0">
              <a:solidFill>
                <a:schemeClr val="tx1"/>
              </a:solidFill>
              <a:cs typeface="MetaSerifPro-Light"/>
            </a:endParaRPr>
          </a:p>
          <a:p>
            <a:pPr marL="12700" marR="13335">
              <a:lnSpc>
                <a:spcPct val="129200"/>
              </a:lnSpc>
            </a:pPr>
            <a:r>
              <a:rPr lang="fr-FR" sz="7200" b="1" spc="-35" dirty="0" smtClean="0">
                <a:solidFill>
                  <a:schemeClr val="accent1"/>
                </a:solidFill>
                <a:cs typeface="MetaSerifPro-Bold"/>
              </a:rPr>
              <a:t>Conseil 2 </a:t>
            </a:r>
            <a:r>
              <a:rPr lang="fr-FR" sz="7200" spc="-35" dirty="0" smtClean="0">
                <a:solidFill>
                  <a:schemeClr val="tx1"/>
                </a:solidFill>
                <a:cs typeface="MetaSerifPro-Bold"/>
              </a:rPr>
              <a:t>–</a:t>
            </a:r>
            <a:r>
              <a:rPr lang="fr-FR" sz="7200" b="1" spc="-35" dirty="0" smtClean="0">
                <a:solidFill>
                  <a:schemeClr val="tx1"/>
                </a:solidFill>
                <a:cs typeface="MetaSerifPro-Bold"/>
              </a:rPr>
              <a:t> </a:t>
            </a:r>
            <a:r>
              <a:rPr lang="fr-FR" sz="7200" spc="-35" dirty="0" smtClean="0">
                <a:solidFill>
                  <a:schemeClr val="tx1"/>
                </a:solidFill>
                <a:cs typeface="MetaSerifPro-Bold"/>
              </a:rPr>
              <a:t>Identifiez les éventuelles lacunes qu’il vous faudra combler pour répondre aux nouvelles exigences.</a:t>
            </a:r>
            <a:endParaRPr lang="fr-FR" sz="7200" dirty="0" smtClean="0">
              <a:solidFill>
                <a:schemeClr val="tx1"/>
              </a:solidFill>
              <a:cs typeface="MetaSerifPro-Light"/>
            </a:endParaRPr>
          </a:p>
          <a:p>
            <a:pPr marL="12700" marR="520065" algn="just">
              <a:lnSpc>
                <a:spcPct val="100000"/>
              </a:lnSpc>
              <a:spcBef>
                <a:spcPts val="350"/>
              </a:spcBef>
            </a:pPr>
            <a:r>
              <a:rPr lang="fr-FR" sz="7200" b="1" spc="-20" dirty="0" smtClean="0">
                <a:solidFill>
                  <a:schemeClr val="accent1"/>
                </a:solidFill>
                <a:cs typeface="MetaSerifPro-Bold"/>
              </a:rPr>
              <a:t>Conseil 3 </a:t>
            </a:r>
            <a:r>
              <a:rPr lang="fr-FR" sz="7200" spc="-20" dirty="0" smtClean="0">
                <a:solidFill>
                  <a:schemeClr val="tx1"/>
                </a:solidFill>
                <a:cs typeface="MetaSerifPro-Bold"/>
              </a:rPr>
              <a:t>– Élaborez un plan de mise en œuvre.</a:t>
            </a:r>
            <a:endParaRPr lang="fr-FR" sz="7200" dirty="0" smtClean="0">
              <a:solidFill>
                <a:schemeClr val="tx1"/>
              </a:solidFill>
              <a:cs typeface="MetaSerifPro-Light"/>
            </a:endParaRPr>
          </a:p>
          <a:p>
            <a:pPr marL="12700" marR="15875" algn="just">
              <a:lnSpc>
                <a:spcPct val="129200"/>
              </a:lnSpc>
            </a:pPr>
            <a:r>
              <a:rPr lang="fr-FR" sz="7200" b="1" spc="-30" dirty="0" smtClean="0">
                <a:solidFill>
                  <a:schemeClr val="accent1"/>
                </a:solidFill>
                <a:cs typeface="MetaSerifPro-Bold"/>
              </a:rPr>
              <a:t>Conseil 4 </a:t>
            </a:r>
            <a:r>
              <a:rPr lang="fr-FR" sz="7200" spc="-30" dirty="0" smtClean="0">
                <a:solidFill>
                  <a:schemeClr val="tx1"/>
                </a:solidFill>
                <a:cs typeface="MetaSerifPro-Bold"/>
              </a:rPr>
              <a:t>– Formez et sensibilisez de façon appropriée toutes les parties qui ont un impact sur l’efficacité de l’organisme.</a:t>
            </a:r>
            <a:endParaRPr lang="fr-FR" sz="7200" dirty="0" smtClean="0">
              <a:solidFill>
                <a:schemeClr val="tx1"/>
              </a:solidFill>
              <a:cs typeface="MetaSerifPro-Light"/>
            </a:endParaRPr>
          </a:p>
          <a:p>
            <a:pPr marL="12700" marR="14604" algn="just">
              <a:lnSpc>
                <a:spcPct val="129200"/>
              </a:lnSpc>
            </a:pPr>
            <a:r>
              <a:rPr lang="fr-FR" sz="7200" b="1" spc="-15" dirty="0" smtClean="0">
                <a:solidFill>
                  <a:schemeClr val="accent1"/>
                </a:solidFill>
                <a:cs typeface="MetaSerifPro-Bold"/>
              </a:rPr>
              <a:t>Conseil 5 </a:t>
            </a:r>
            <a:r>
              <a:rPr lang="fr-FR" sz="7200" spc="-15" dirty="0" smtClean="0">
                <a:solidFill>
                  <a:schemeClr val="tx1"/>
                </a:solidFill>
                <a:cs typeface="MetaSerifPro-Bold"/>
              </a:rPr>
              <a:t>– Si vous êtes déjà certifié selon la norme, renseignez-vous auprès de votre organisme de certification pour la transition.</a:t>
            </a:r>
            <a:endParaRPr lang="fr-FR" sz="7200" dirty="0" smtClean="0">
              <a:solidFill>
                <a:schemeClr val="tx1"/>
              </a:solidFill>
              <a:cs typeface="MetaSerifPro-Light"/>
            </a:endParaRPr>
          </a:p>
          <a:p>
            <a:endParaRPr lang="en-US" dirty="0"/>
          </a:p>
        </p:txBody>
      </p:sp>
    </p:spTree>
    <p:extLst>
      <p:ext uri="{BB962C8B-B14F-4D97-AF65-F5344CB8AC3E}">
        <p14:creationId xmlns:p14="http://schemas.microsoft.com/office/powerpoint/2010/main" val="2665555526"/>
      </p:ext>
    </p:extLst>
  </p:cSld>
  <p:clrMapOvr>
    <a:masterClrMapping/>
  </p:clrMapOvr>
</p:sld>
</file>

<file path=ppt/theme/theme1.xml><?xml version="1.0" encoding="utf-8"?>
<a:theme xmlns:a="http://schemas.openxmlformats.org/drawingml/2006/main" name="New IS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15FDD6CD-497F-4AD4-8301-EFEF6330B569}"/>
    </a:ext>
  </a:extLst>
</a:theme>
</file>

<file path=ppt/theme/theme2.xml><?xml version="1.0" encoding="utf-8"?>
<a:theme xmlns:a="http://schemas.openxmlformats.org/drawingml/2006/main" name="Logo and line (best for mai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F80AB44C-510B-43D8-B145-88DAEBDFB5E7}"/>
    </a:ext>
  </a:extLst>
</a:theme>
</file>

<file path=ppt/theme/theme3.xml><?xml version="1.0" encoding="utf-8"?>
<a:theme xmlns:a="http://schemas.openxmlformats.org/drawingml/2006/main" name="Small logo no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9E2E7539-C22B-470D-B433-3984098EF1AE}"/>
    </a:ext>
  </a:extLst>
</a:theme>
</file>

<file path=ppt/theme/theme4.xml><?xml version="1.0" encoding="utf-8"?>
<a:theme xmlns:a="http://schemas.openxmlformats.org/drawingml/2006/main" name="Blank (no logo or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B5D7F16A-26D6-4153-9287-D52277145BE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ISO Template - slide numbers - new logo 4-3 normal screen</Template>
  <TotalTime>880</TotalTime>
  <Words>955</Words>
  <Application>Microsoft Office PowerPoint</Application>
  <PresentationFormat>On-screen Show (4:3)</PresentationFormat>
  <Paragraphs>78</Paragraphs>
  <Slides>11</Slides>
  <Notes>2</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11</vt:i4>
      </vt:variant>
    </vt:vector>
  </HeadingPairs>
  <TitlesOfParts>
    <vt:vector size="25" baseType="lpstr">
      <vt:lpstr>Arial</vt:lpstr>
      <vt:lpstr>Calibri</vt:lpstr>
      <vt:lpstr>MetaPro-Black</vt:lpstr>
      <vt:lpstr>MetaPro-Bold</vt:lpstr>
      <vt:lpstr>MetaPro-Book</vt:lpstr>
      <vt:lpstr>MetaPro-Light</vt:lpstr>
      <vt:lpstr>MetaSerifPro-Bold</vt:lpstr>
      <vt:lpstr>MetaSerifPro-Book</vt:lpstr>
      <vt:lpstr>MetaSerifPro-Light</vt:lpstr>
      <vt:lpstr>Times New Roman</vt:lpstr>
      <vt:lpstr>New ISO Template</vt:lpstr>
      <vt:lpstr>Logo and line (best for main title slide)</vt:lpstr>
      <vt:lpstr>Small logo no line</vt:lpstr>
      <vt:lpstr>Blank (no logo or line)</vt:lpstr>
      <vt:lpstr>PowerPoint Presentation</vt:lpstr>
      <vt:lpstr>Qu’est-ce qu’ISO 9001 ?</vt:lpstr>
      <vt:lpstr>A qui s’adresse ISO 9001 ?</vt:lpstr>
      <vt:lpstr>Quels avantages pour mon entreprise ou mon organisme ? </vt:lpstr>
      <vt:lpstr>Les avantages d’ISO 9001</vt:lpstr>
      <vt:lpstr>Pourquoi réviser ISO 9001 ? </vt:lpstr>
      <vt:lpstr>Quelles sont les principales améliorations ? </vt:lpstr>
      <vt:lpstr>Quels avantages présente la nouvelle version ? </vt:lpstr>
      <vt:lpstr>J’utilise déjà ISO 9001:2008. Comment procéder ?</vt:lpstr>
      <vt:lpstr>Je suis certifié ISO 9001:2008. Comment dois-je procéder? </vt:lpstr>
      <vt:lpstr>PowerPoint Presentation</vt:lpstr>
    </vt:vector>
  </TitlesOfParts>
  <Company>ISO Central Secretariat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ISO 14001:2015</dc:title>
  <dc:creator>Clare NADEN</dc:creator>
  <cp:lastModifiedBy>Alexandra  FLORENT</cp:lastModifiedBy>
  <cp:revision>56</cp:revision>
  <cp:lastPrinted>2015-12-21T09:28:30Z</cp:lastPrinted>
  <dcterms:created xsi:type="dcterms:W3CDTF">2015-09-11T14:20:44Z</dcterms:created>
  <dcterms:modified xsi:type="dcterms:W3CDTF">2015-12-21T09:43:24Z</dcterms:modified>
</cp:coreProperties>
</file>