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2" r:id="rId6"/>
    <p:sldId id="259" r:id="rId7"/>
    <p:sldId id="274" r:id="rId8"/>
    <p:sldId id="260" r:id="rId9"/>
    <p:sldId id="264" r:id="rId10"/>
    <p:sldId id="263" r:id="rId11"/>
    <p:sldId id="270" r:id="rId12"/>
    <p:sldId id="268" r:id="rId13"/>
    <p:sldId id="275" r:id="rId14"/>
    <p:sldId id="273" r:id="rId15"/>
    <p:sldId id="267" r:id="rId16"/>
    <p:sldId id="269" r:id="rId17"/>
    <p:sldId id="271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0018" autoAdjust="0"/>
  </p:normalViewPr>
  <p:slideViewPr>
    <p:cSldViewPr snapToGrid="0">
      <p:cViewPr>
        <p:scale>
          <a:sx n="75" d="100"/>
          <a:sy n="75" d="100"/>
        </p:scale>
        <p:origin x="18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04392-17F6-49EA-816A-14A22AF23365}" type="datetimeFigureOut">
              <a:rPr lang="fr-FR" smtClean="0"/>
              <a:t>24/01/2022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34D43-50E8-413F-BC94-81AC3F136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8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Powtoon</a:t>
            </a:r>
            <a:r>
              <a:rPr lang="fr-FR" dirty="0"/>
              <a:t> est un logiciel basé sur le cloud (SaaS) pour créer des présentations animées et des vidéos explicatives animées.</a:t>
            </a:r>
          </a:p>
          <a:p>
            <a:r>
              <a:rPr lang="fr-FR" dirty="0"/>
              <a:t>Cela peut aller d’un projet d’entreprise à une présentation d’un événement en passant par la présentation d’un produit.</a:t>
            </a:r>
          </a:p>
          <a:p>
            <a:r>
              <a:rPr lang="fr-FR" dirty="0"/>
              <a:t>Vous n’avez donc besoin d’aucune expérience préalable en montage vidéo.</a:t>
            </a:r>
          </a:p>
          <a:p>
            <a:r>
              <a:rPr lang="fr-FR" dirty="0"/>
              <a:t>. La version gratuite vous permet de créer des vidéos avec le logo </a:t>
            </a:r>
            <a:r>
              <a:rPr lang="fr-FR" dirty="0" err="1"/>
              <a:t>PowToon</a:t>
            </a:r>
            <a:r>
              <a:rPr lang="fr-FR" dirty="0"/>
              <a:t> en filigrane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tarif de </a:t>
            </a:r>
            <a:r>
              <a:rPr lang="fr-FR" dirty="0" err="1"/>
              <a:t>Powtoon</a:t>
            </a:r>
            <a:r>
              <a:rPr lang="fr-FR" dirty="0"/>
              <a:t> est de 17 € par mois par utilisateur pour l’édition standard.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4D43-50E8-413F-BC94-81AC3F1367B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15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Version gratuite limitée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4D43-50E8-413F-BC94-81AC3F1367B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51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12 euros / mois</a:t>
            </a:r>
          </a:p>
          <a:p>
            <a:r>
              <a:rPr lang="fr-FR" dirty="0"/>
              <a:t>Il s’agit de plateforme de conception graphique qui permet aux utilisateurs de créer des graphiques, des présentations, des affiches et autres.</a:t>
            </a:r>
          </a:p>
          <a:p>
            <a:r>
              <a:rPr lang="fr-FR" dirty="0"/>
              <a:t>Application web </a:t>
            </a:r>
          </a:p>
          <a:p>
            <a:r>
              <a:rPr lang="fr-FR" dirty="0"/>
              <a:t>Plateforme ludique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4D43-50E8-413F-BC94-81AC3F1367B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73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Logiciel de montage vidéo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34D43-50E8-413F-BC94-81AC3F1367B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15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toon.com/pricing/?locale=en" TargetMode="External"/><Relationship Id="rId2" Type="http://schemas.openxmlformats.org/officeDocument/2006/relationships/hyperlink" Target="https://www.capterra.fr/compare/168956/140321/canva/vs/powto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va.com/fr_fr/" TargetMode="External"/><Relationship Id="rId4" Type="http://schemas.openxmlformats.org/officeDocument/2006/relationships/hyperlink" Target="https://www.comparatif-logiciels.fr/logiciel/powto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F4E70-6B7D-4FFA-86F4-32E9B4D3A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233" y="4539573"/>
            <a:ext cx="8957534" cy="1182838"/>
          </a:xfrm>
        </p:spPr>
        <p:txBody>
          <a:bodyPr>
            <a:normAutofit/>
          </a:bodyPr>
          <a:lstStyle/>
          <a:p>
            <a:pPr algn="ctr"/>
            <a:r>
              <a:rPr lang="fr-FR" sz="3700" dirty="0"/>
              <a:t>Présentation des outils de présentation</a:t>
            </a:r>
          </a:p>
        </p:txBody>
      </p:sp>
      <p:sp>
        <p:nvSpPr>
          <p:cNvPr id="71" name="Round Single Corner Rectangle 4">
            <a:extLst>
              <a:ext uri="{FF2B5EF4-FFF2-40B4-BE49-F238E27FC236}">
                <a16:creationId xmlns:a16="http://schemas.microsoft.com/office/drawing/2014/main" id="{2A4362C1-4CBA-464D-98B4-208037B13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541" y="636678"/>
            <a:ext cx="3415770" cy="3601835"/>
          </a:xfrm>
          <a:prstGeom prst="round1Rect">
            <a:avLst>
              <a:gd name="adj" fmla="val 9975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 Diagonal Corner Rectangle 18">
            <a:extLst>
              <a:ext uri="{FF2B5EF4-FFF2-40B4-BE49-F238E27FC236}">
                <a16:creationId xmlns:a16="http://schemas.microsoft.com/office/drawing/2014/main" id="{DAC8B1B5-358F-4498-A98B-80EE307C2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6909" y="639965"/>
            <a:ext cx="3415769" cy="359854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S - Accueil | Facebook">
            <a:extLst>
              <a:ext uri="{FF2B5EF4-FFF2-40B4-BE49-F238E27FC236}">
                <a16:creationId xmlns:a16="http://schemas.microsoft.com/office/drawing/2014/main" id="{322E7BCF-26CA-47C4-8271-7BBD0354F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8084" y="1083074"/>
            <a:ext cx="2773419" cy="27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 Single Corner Rectangle 22">
            <a:extLst>
              <a:ext uri="{FF2B5EF4-FFF2-40B4-BE49-F238E27FC236}">
                <a16:creationId xmlns:a16="http://schemas.microsoft.com/office/drawing/2014/main" id="{AE9AA0E3-147E-4905-B268-5A9FFE34A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146844" y="644263"/>
            <a:ext cx="3415770" cy="3601835"/>
          </a:xfrm>
          <a:prstGeom prst="round1Rect">
            <a:avLst>
              <a:gd name="adj" fmla="val 9975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E9A4D0-7493-4786-A197-76159F9E0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33" y="1166276"/>
            <a:ext cx="2773419" cy="2607013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42E7BCF-1C69-43D8-A83C-2F5C8A6BC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019" y="1083074"/>
            <a:ext cx="2773419" cy="27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2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6FAFF9-4B96-49D9-A115-CA0813840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3"/>
          <a:stretch/>
        </p:blipFill>
        <p:spPr>
          <a:xfrm>
            <a:off x="964010" y="1193800"/>
            <a:ext cx="9915712" cy="476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3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AA8E3-88DE-43D4-B116-DC450CDA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4D7EE-6249-478A-B6CA-010F625FD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C4F98C-ED69-49EA-81BE-6D28B24E2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03" y="628259"/>
            <a:ext cx="10526594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3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6873C-1E23-42BB-8907-3C908A32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078287" cy="1478570"/>
          </a:xfrm>
        </p:spPr>
        <p:txBody>
          <a:bodyPr/>
          <a:lstStyle/>
          <a:p>
            <a:r>
              <a:rPr lang="fr-FR" dirty="0"/>
              <a:t>Points forts :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658F19C-E397-4353-821A-B613DCBAA806}"/>
              </a:ext>
            </a:extLst>
          </p:cNvPr>
          <p:cNvSpPr txBox="1">
            <a:spLocks/>
          </p:cNvSpPr>
          <p:nvPr/>
        </p:nvSpPr>
        <p:spPr>
          <a:xfrm>
            <a:off x="7364413" y="618518"/>
            <a:ext cx="4078287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Points faibles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8A67D1-0097-484D-95FC-A46D76734592}"/>
              </a:ext>
            </a:extLst>
          </p:cNvPr>
          <p:cNvSpPr txBox="1"/>
          <p:nvPr/>
        </p:nvSpPr>
        <p:spPr>
          <a:xfrm>
            <a:off x="1231900" y="2438400"/>
            <a:ext cx="3086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Une version standard accessible (12 euros/mois)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interface agréable pour l’utilisateur</a:t>
            </a:r>
          </a:p>
          <a:p>
            <a:pPr marL="285750" indent="-285750">
              <a:buFontTx/>
              <a:buChar char="-"/>
            </a:pPr>
            <a:r>
              <a:rPr lang="fr-FR" dirty="0"/>
              <a:t>Disponible sur le Cloud/Windows/Mac et Android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err="1"/>
              <a:t>Canva</a:t>
            </a:r>
            <a:r>
              <a:rPr lang="fr-FR" dirty="0"/>
              <a:t> permet de se connecter à d’autres logiciels ou API comme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Pinterest</a:t>
            </a:r>
          </a:p>
          <a:p>
            <a:pPr marL="285750" indent="-285750">
              <a:buFontTx/>
              <a:buChar char="-"/>
            </a:pPr>
            <a:r>
              <a:rPr lang="fr-FR" dirty="0"/>
              <a:t>Slack</a:t>
            </a:r>
          </a:p>
          <a:p>
            <a:pPr marL="285750" indent="-285750">
              <a:buFontTx/>
              <a:buChar char="-"/>
            </a:pPr>
            <a:r>
              <a:rPr lang="fr-FR" dirty="0"/>
              <a:t>Twitter</a:t>
            </a:r>
          </a:p>
          <a:p>
            <a:pPr marL="285750" indent="-285750">
              <a:buFontTx/>
              <a:buChar char="-"/>
            </a:pPr>
            <a:r>
              <a:rPr lang="fr-FR" dirty="0" err="1"/>
              <a:t>Youtube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95187F-7769-4F09-A703-4F6526747A08}"/>
              </a:ext>
            </a:extLst>
          </p:cNvPr>
          <p:cNvSpPr txBox="1"/>
          <p:nvPr/>
        </p:nvSpPr>
        <p:spPr>
          <a:xfrm>
            <a:off x="7480300" y="2438399"/>
            <a:ext cx="37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Pas de service d’assistance 24h/24</a:t>
            </a:r>
          </a:p>
          <a:p>
            <a:pPr marL="285750" indent="-285750">
              <a:buFontTx/>
              <a:buChar char="-"/>
            </a:pPr>
            <a:r>
              <a:rPr lang="fr-FR" dirty="0"/>
              <a:t>Pas de formations en ligne</a:t>
            </a:r>
          </a:p>
          <a:p>
            <a:pPr marL="285750" indent="-285750">
              <a:buFontTx/>
              <a:buChar char="-"/>
            </a:pPr>
            <a:r>
              <a:rPr lang="fr-FR" dirty="0"/>
              <a:t>Pas de documentation explicative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version gratuite limitée</a:t>
            </a:r>
          </a:p>
        </p:txBody>
      </p:sp>
    </p:spTree>
    <p:extLst>
      <p:ext uri="{BB962C8B-B14F-4D97-AF65-F5344CB8AC3E}">
        <p14:creationId xmlns:p14="http://schemas.microsoft.com/office/powerpoint/2010/main" val="2792463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976E516-909C-4EB1-8F4E-58E376A7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travail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8D29B5-A1AF-4D9D-A8BE-A3BD5B3A4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66" y="1741488"/>
            <a:ext cx="6287816" cy="46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3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B93D3-2D72-466D-9D7E-01923A48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28018"/>
            <a:ext cx="9905998" cy="1478570"/>
          </a:xfrm>
        </p:spPr>
        <p:txBody>
          <a:bodyPr/>
          <a:lstStyle/>
          <a:p>
            <a:pPr algn="ctr"/>
            <a:r>
              <a:rPr lang="fr-FR" dirty="0"/>
              <a:t>Aspect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67C122-F66F-4A52-B55C-3D5986681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466" y="3120149"/>
            <a:ext cx="3900412" cy="356508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4B97C30-2062-431E-8899-A604DF80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03" y="1619857"/>
            <a:ext cx="1596260" cy="14785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B2B6BD-173B-4587-B7E1-25AB40DF3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212" y="1598135"/>
            <a:ext cx="1596260" cy="150029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B4112A8-6291-4C85-A045-B28F80C72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91" y="3120148"/>
            <a:ext cx="5506218" cy="35650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3968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B1C6FC3-0FE6-4434-9E4B-EAFBA0A70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6" name="Rectangle 25">
              <a:extLst>
                <a:ext uri="{FF2B5EF4-FFF2-40B4-BE49-F238E27FC236}">
                  <a16:creationId xmlns:a16="http://schemas.microsoft.com/office/drawing/2014/main" id="{9156B579-F859-47C9-8CE6-6AA5A6D28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5D373606-D644-43C0-8B02-C662AABC3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F91339-3F26-4B01-8848-0F6E5575A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427B1D67-3EFB-4795-BC0A-61BC061C2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7571FBAA-7DDE-485C-BF13-85E6632D7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2C3516AC-3270-4ABA-A2BC-E8F32B8A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F5FA18A4-61A5-473D-AEC7-9E909F8C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C22DBFE3-3815-4E85-8A6B-9A0771223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B2F02F6C-35B9-40A1-ADD1-036A80BCF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B5C332AB-BA01-4BBD-A363-4F5835545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6E313214-2528-4C88-8226-BB2A2E13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DF892018-DF6D-48D5-8AB7-5957595B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93A850A7-4500-4CC7-A5FD-A1FA7993E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FACAA825-3475-43C7-ADCE-DB6FAADA5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00451685-350B-4B89-A512-13A23216B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04A404C7-A995-4BE4-8673-CA014AE1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0E534A8D-4535-4FED-B9CD-C0F0D6AF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F0A1DEDA-0C4E-4927-BFAF-02516CF53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B21E2F8B-1724-4328-B646-445DE4F1F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808DAA0B-E999-4DEC-BE7C-3F412C332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EBCE22A2-2EE0-4E15-8505-600937FEE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4D772DD9-073C-47A0-ADB9-7D2CFAECF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5C0B35F2-7DE3-4A0C-8C50-DA08120AB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F14C7442-00C7-49C1-AE8A-A719816AD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7CA8A798-2044-4FD0-8CBC-178C1BD8C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6F446AA7-D2E4-4DF2-BB12-AD2DCC8E4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C00BD973-DDA6-4969-BFBC-2910297E2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05C12429-8F61-4D99-8793-3146BA57C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E461EF39-CD5C-4EB8-8D62-9E14932E6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31">
              <a:extLst>
                <a:ext uri="{FF2B5EF4-FFF2-40B4-BE49-F238E27FC236}">
                  <a16:creationId xmlns:a16="http://schemas.microsoft.com/office/drawing/2014/main" id="{93938A9D-031B-498C-AEE7-3D4A64AAD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3765635E-E9CA-438E-9AA1-5D5EFD497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33">
              <a:extLst>
                <a:ext uri="{FF2B5EF4-FFF2-40B4-BE49-F238E27FC236}">
                  <a16:creationId xmlns:a16="http://schemas.microsoft.com/office/drawing/2014/main" id="{21546E38-8BDD-49C3-B3AD-D4933FCBC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34">
              <a:extLst>
                <a:ext uri="{FF2B5EF4-FFF2-40B4-BE49-F238E27FC236}">
                  <a16:creationId xmlns:a16="http://schemas.microsoft.com/office/drawing/2014/main" id="{6D89E49E-3AB6-4DC0-91E7-92EF1C6A8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35">
              <a:extLst>
                <a:ext uri="{FF2B5EF4-FFF2-40B4-BE49-F238E27FC236}">
                  <a16:creationId xmlns:a16="http://schemas.microsoft.com/office/drawing/2014/main" id="{D1303FFC-7F2E-462B-B11D-86F3D81B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36">
              <a:extLst>
                <a:ext uri="{FF2B5EF4-FFF2-40B4-BE49-F238E27FC236}">
                  <a16:creationId xmlns:a16="http://schemas.microsoft.com/office/drawing/2014/main" id="{DE25E1F8-55DE-4DC5-81A4-37DA75E4E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37">
              <a:extLst>
                <a:ext uri="{FF2B5EF4-FFF2-40B4-BE49-F238E27FC236}">
                  <a16:creationId xmlns:a16="http://schemas.microsoft.com/office/drawing/2014/main" id="{8CDED82A-A993-4523-9441-FCF49CB5D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C1AFE111-B375-493C-A21D-134FCBDBC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037BF4E5-6D6E-482A-A24A-E320E1D0E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38214D87-DD5D-4691-BF55-F27072701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6D3FBDE6-C313-4C44-B971-B34635468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F528E702-4734-4CAB-97C7-737D868F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88136305-A716-46EA-A45F-7787C694F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4187204B-C8DD-44A6-AC1A-F21D18F66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45">
              <a:extLst>
                <a:ext uri="{FF2B5EF4-FFF2-40B4-BE49-F238E27FC236}">
                  <a16:creationId xmlns:a16="http://schemas.microsoft.com/office/drawing/2014/main" id="{6DD06B75-D598-40D9-B8BF-9721316E7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E8D513EA-D2F2-4B72-8C9F-0F2ADA523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0D147329-C850-46D8-9986-D14AC9140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5573F0D3-BA73-4060-8D3B-07BEC55F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5323672F-2475-40AC-8C0F-6CD7324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B0EF5E8-887B-446C-9459-0707ECE3D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29BE4652-0F1E-4519-8787-62EBB3D87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A268FBD-6879-416B-8AB0-73BF73637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53">
              <a:extLst>
                <a:ext uri="{FF2B5EF4-FFF2-40B4-BE49-F238E27FC236}">
                  <a16:creationId xmlns:a16="http://schemas.microsoft.com/office/drawing/2014/main" id="{3D986CF2-B129-4550-A27B-8C82C9CAC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54">
              <a:extLst>
                <a:ext uri="{FF2B5EF4-FFF2-40B4-BE49-F238E27FC236}">
                  <a16:creationId xmlns:a16="http://schemas.microsoft.com/office/drawing/2014/main" id="{E340F934-32AF-4C03-9AFD-1D54DF4C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55">
              <a:extLst>
                <a:ext uri="{FF2B5EF4-FFF2-40B4-BE49-F238E27FC236}">
                  <a16:creationId xmlns:a16="http://schemas.microsoft.com/office/drawing/2014/main" id="{0D58128A-77AD-4168-874A-4CADD56CC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id="{1AA9BAAA-B13C-4A0A-BDED-AF91E061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id="{9FC52BEC-DF15-46FD-9B22-B3CF0A3F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58">
              <a:extLst>
                <a:ext uri="{FF2B5EF4-FFF2-40B4-BE49-F238E27FC236}">
                  <a16:creationId xmlns:a16="http://schemas.microsoft.com/office/drawing/2014/main" id="{95ACC0BA-E65B-447A-B0FE-80BCFF4C3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D5AA2F8-2D11-4509-9DB1-6806202A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781" y="618518"/>
            <a:ext cx="2948240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Alternatives</a:t>
            </a:r>
          </a:p>
        </p:txBody>
      </p:sp>
      <p:pic>
        <p:nvPicPr>
          <p:cNvPr id="20" name="Image 19" descr="Une image contenant texte, intérieur, moniteur, capture d’écran&#10;&#10;Description générée automatiquement">
            <a:extLst>
              <a:ext uri="{FF2B5EF4-FFF2-40B4-BE49-F238E27FC236}">
                <a16:creationId xmlns:a16="http://schemas.microsoft.com/office/drawing/2014/main" id="{F86C7196-6855-4EA5-9756-E0754D58FA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14844"/>
          <a:stretch/>
        </p:blipFill>
        <p:spPr>
          <a:xfrm>
            <a:off x="56315" y="11112"/>
            <a:ext cx="7558541" cy="4613278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250CBF42-C31B-463C-9519-718508676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7568" t="11895" r="16918" b="32034"/>
          <a:stretch/>
        </p:blipFill>
        <p:spPr>
          <a:xfrm>
            <a:off x="1489957" y="5032375"/>
            <a:ext cx="1526887" cy="1306791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AB09099-BD37-4329-9524-7D0BD3095412}"/>
              </a:ext>
            </a:extLst>
          </p:cNvPr>
          <p:cNvSpPr txBox="1"/>
          <p:nvPr/>
        </p:nvSpPr>
        <p:spPr>
          <a:xfrm>
            <a:off x="8411781" y="2249487"/>
            <a:ext cx="294824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 err="1"/>
              <a:t>Permet</a:t>
            </a:r>
            <a:r>
              <a:rPr lang="en-US" dirty="0"/>
              <a:t> de </a:t>
            </a:r>
            <a:r>
              <a:rPr lang="en-US" dirty="0" err="1"/>
              <a:t>convertir</a:t>
            </a:r>
            <a:r>
              <a:rPr lang="en-US" dirty="0"/>
              <a:t> un </a:t>
            </a:r>
            <a:r>
              <a:rPr lang="en-US" dirty="0" err="1"/>
              <a:t>fichier</a:t>
            </a:r>
            <a:r>
              <a:rPr lang="en-US" dirty="0"/>
              <a:t> audio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Interface intuitive pour </a:t>
            </a:r>
            <a:r>
              <a:rPr lang="en-US" dirty="0" err="1"/>
              <a:t>l’utilisateur</a:t>
            </a: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60$ pour la version standard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160$ pour la version pro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9CECD47-BAAC-4DB7-9799-B92EA5BD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2B5FFEC-000D-4A6E-A8E7-0549AD40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66C3A4E-572B-4B02-B3F4-71FCECE7F14A}"/>
              </a:ext>
            </a:extLst>
          </p:cNvPr>
          <p:cNvSpPr txBox="1"/>
          <p:nvPr/>
        </p:nvSpPr>
        <p:spPr>
          <a:xfrm>
            <a:off x="3612497" y="5563158"/>
            <a:ext cx="207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BEECUT</a:t>
            </a:r>
          </a:p>
        </p:txBody>
      </p:sp>
    </p:spTree>
    <p:extLst>
      <p:ext uri="{BB962C8B-B14F-4D97-AF65-F5344CB8AC3E}">
        <p14:creationId xmlns:p14="http://schemas.microsoft.com/office/powerpoint/2010/main" val="104625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B1C6FC3-0FE6-4434-9E4B-EAFBA0A70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9156B579-F859-47C9-8CE6-6AA5A6D28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D373606-D644-43C0-8B02-C662AABC3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F91339-3F26-4B01-8848-0F6E5575A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427B1D67-3EFB-4795-BC0A-61BC061C2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7571FBAA-7DDE-485C-BF13-85E6632D7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C3516AC-3270-4ABA-A2BC-E8F32B8A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F5FA18A4-61A5-473D-AEC7-9E909F8C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C22DBFE3-3815-4E85-8A6B-9A0771223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B2F02F6C-35B9-40A1-ADD1-036A80BCF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5C332AB-BA01-4BBD-A363-4F5835545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6E313214-2528-4C88-8226-BB2A2E13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F892018-DF6D-48D5-8AB7-5957595B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93A850A7-4500-4CC7-A5FD-A1FA7993E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FACAA825-3475-43C7-ADCE-DB6FAADA5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0451685-350B-4B89-A512-13A23216B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04A404C7-A995-4BE4-8673-CA014AE1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0E534A8D-4535-4FED-B9CD-C0F0D6AF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F0A1DEDA-0C4E-4927-BFAF-02516CF53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21E2F8B-1724-4328-B646-445DE4F1F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808DAA0B-E999-4DEC-BE7C-3F412C332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BCE22A2-2EE0-4E15-8505-600937FEE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4D772DD9-073C-47A0-ADB9-7D2CFAECF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5C0B35F2-7DE3-4A0C-8C50-DA08120AB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F14C7442-00C7-49C1-AE8A-A719816AD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7CA8A798-2044-4FD0-8CBC-178C1BD8C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6F446AA7-D2E4-4DF2-BB12-AD2DCC8E4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C00BD973-DDA6-4969-BFBC-2910297E2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05C12429-8F61-4D99-8793-3146BA57C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E461EF39-CD5C-4EB8-8D62-9E14932E6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93938A9D-031B-498C-AEE7-3D4A64AAD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3765635E-E9CA-438E-9AA1-5D5EFD497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33">
              <a:extLst>
                <a:ext uri="{FF2B5EF4-FFF2-40B4-BE49-F238E27FC236}">
                  <a16:creationId xmlns:a16="http://schemas.microsoft.com/office/drawing/2014/main" id="{21546E38-8BDD-49C3-B3AD-D4933FCBC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6D89E49E-3AB6-4DC0-91E7-92EF1C6A8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D1303FFC-7F2E-462B-B11D-86F3D81B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DE25E1F8-55DE-4DC5-81A4-37DA75E4E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8CDED82A-A993-4523-9441-FCF49CB5D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C1AFE111-B375-493C-A21D-134FCBDBC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037BF4E5-6D6E-482A-A24A-E320E1D0E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38214D87-DD5D-4691-BF55-F27072701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6D3FBDE6-C313-4C44-B971-B34635468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F528E702-4734-4CAB-97C7-737D868F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88136305-A716-46EA-A45F-7787C694F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4187204B-C8DD-44A6-AC1A-F21D18F66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45">
              <a:extLst>
                <a:ext uri="{FF2B5EF4-FFF2-40B4-BE49-F238E27FC236}">
                  <a16:creationId xmlns:a16="http://schemas.microsoft.com/office/drawing/2014/main" id="{6DD06B75-D598-40D9-B8BF-9721316E7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E8D513EA-D2F2-4B72-8C9F-0F2ADA523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7">
              <a:extLst>
                <a:ext uri="{FF2B5EF4-FFF2-40B4-BE49-F238E27FC236}">
                  <a16:creationId xmlns:a16="http://schemas.microsoft.com/office/drawing/2014/main" id="{0D147329-C850-46D8-9986-D14AC9140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8">
              <a:extLst>
                <a:ext uri="{FF2B5EF4-FFF2-40B4-BE49-F238E27FC236}">
                  <a16:creationId xmlns:a16="http://schemas.microsoft.com/office/drawing/2014/main" id="{5573F0D3-BA73-4060-8D3B-07BEC55F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49">
              <a:extLst>
                <a:ext uri="{FF2B5EF4-FFF2-40B4-BE49-F238E27FC236}">
                  <a16:creationId xmlns:a16="http://schemas.microsoft.com/office/drawing/2014/main" id="{5323672F-2475-40AC-8C0F-6CD7324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0">
              <a:extLst>
                <a:ext uri="{FF2B5EF4-FFF2-40B4-BE49-F238E27FC236}">
                  <a16:creationId xmlns:a16="http://schemas.microsoft.com/office/drawing/2014/main" id="{7B0EF5E8-887B-446C-9459-0707ECE3D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1">
              <a:extLst>
                <a:ext uri="{FF2B5EF4-FFF2-40B4-BE49-F238E27FC236}">
                  <a16:creationId xmlns:a16="http://schemas.microsoft.com/office/drawing/2014/main" id="{29BE4652-0F1E-4519-8787-62EBB3D87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2">
              <a:extLst>
                <a:ext uri="{FF2B5EF4-FFF2-40B4-BE49-F238E27FC236}">
                  <a16:creationId xmlns:a16="http://schemas.microsoft.com/office/drawing/2014/main" id="{4A268FBD-6879-416B-8AB0-73BF73637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3">
              <a:extLst>
                <a:ext uri="{FF2B5EF4-FFF2-40B4-BE49-F238E27FC236}">
                  <a16:creationId xmlns:a16="http://schemas.microsoft.com/office/drawing/2014/main" id="{3D986CF2-B129-4550-A27B-8C82C9CAC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4">
              <a:extLst>
                <a:ext uri="{FF2B5EF4-FFF2-40B4-BE49-F238E27FC236}">
                  <a16:creationId xmlns:a16="http://schemas.microsoft.com/office/drawing/2014/main" id="{E340F934-32AF-4C03-9AFD-1D54DF4C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5">
              <a:extLst>
                <a:ext uri="{FF2B5EF4-FFF2-40B4-BE49-F238E27FC236}">
                  <a16:creationId xmlns:a16="http://schemas.microsoft.com/office/drawing/2014/main" id="{0D58128A-77AD-4168-874A-4CADD56CC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6">
              <a:extLst>
                <a:ext uri="{FF2B5EF4-FFF2-40B4-BE49-F238E27FC236}">
                  <a16:creationId xmlns:a16="http://schemas.microsoft.com/office/drawing/2014/main" id="{1AA9BAAA-B13C-4A0A-BDED-AF91E061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7">
              <a:extLst>
                <a:ext uri="{FF2B5EF4-FFF2-40B4-BE49-F238E27FC236}">
                  <a16:creationId xmlns:a16="http://schemas.microsoft.com/office/drawing/2014/main" id="{9FC52BEC-DF15-46FD-9B22-B3CF0A3F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58">
              <a:extLst>
                <a:ext uri="{FF2B5EF4-FFF2-40B4-BE49-F238E27FC236}">
                  <a16:creationId xmlns:a16="http://schemas.microsoft.com/office/drawing/2014/main" id="{95ACC0BA-E65B-447A-B0FE-80BCFF4C3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D5AA2F8-2D11-4509-9DB1-6806202A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781" y="618518"/>
            <a:ext cx="2948240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Alternatives</a:t>
            </a:r>
          </a:p>
        </p:txBody>
      </p:sp>
      <p:pic>
        <p:nvPicPr>
          <p:cNvPr id="8" name="Image 7" descr="Une image contenant texte, mur, moniteur, écran&#10;&#10;Description générée automatiquement">
            <a:extLst>
              <a:ext uri="{FF2B5EF4-FFF2-40B4-BE49-F238E27FC236}">
                <a16:creationId xmlns:a16="http://schemas.microsoft.com/office/drawing/2014/main" id="{72B11BB6-F5ED-40FD-80CD-C6D9E4EAE6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9385"/>
          <a:stretch/>
        </p:blipFill>
        <p:spPr>
          <a:xfrm>
            <a:off x="-5597" y="1"/>
            <a:ext cx="7558541" cy="3427413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6" name="Espace réservé du contenu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BBDBD047-1870-44F9-94BB-89B9D027D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5255" r="-2" b="6490"/>
          <a:stretch/>
        </p:blipFill>
        <p:spPr>
          <a:xfrm>
            <a:off x="-5597" y="3427414"/>
            <a:ext cx="7558541" cy="3430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057153F-5D03-463A-A344-0826419D9D5D}"/>
              </a:ext>
            </a:extLst>
          </p:cNvPr>
          <p:cNvSpPr txBox="1"/>
          <p:nvPr/>
        </p:nvSpPr>
        <p:spPr>
          <a:xfrm>
            <a:off x="8411781" y="2249487"/>
            <a:ext cx="294824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/>
              <a:t>11€/mois pour la version standard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/>
              <a:t>API basée sur le cloud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/>
              <a:t>Adapté à l’envoi sur les réseaux sociaux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/>
              <a:t>Pour la version gratuite : 2Go de stockage disponible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9CECD47-BAAC-4DB7-9799-B92EA5BD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2B5FFEC-000D-4A6E-A8E7-0549AD40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6002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AA2F8-2D11-4509-9DB1-6806202A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781" y="618518"/>
            <a:ext cx="2948240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Alternatives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057153F-5D03-463A-A344-0826419D9D5D}"/>
              </a:ext>
            </a:extLst>
          </p:cNvPr>
          <p:cNvSpPr txBox="1"/>
          <p:nvPr/>
        </p:nvSpPr>
        <p:spPr>
          <a:xfrm>
            <a:off x="8411781" y="2249487"/>
            <a:ext cx="294824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4ACCC04-CBC2-4895-B826-B78BD62F9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67200"/>
            <a:ext cx="2590800" cy="2590800"/>
          </a:xfrm>
          <a:prstGeom prst="rect">
            <a:avLst/>
          </a:prstGeom>
        </p:spPr>
      </p:pic>
      <p:sp>
        <p:nvSpPr>
          <p:cNvPr id="76" name="ZoneTexte 75">
            <a:extLst>
              <a:ext uri="{FF2B5EF4-FFF2-40B4-BE49-F238E27FC236}">
                <a16:creationId xmlns:a16="http://schemas.microsoft.com/office/drawing/2014/main" id="{2DCA79E4-FF3D-47C4-A4C5-59AB35412C8C}"/>
              </a:ext>
            </a:extLst>
          </p:cNvPr>
          <p:cNvSpPr txBox="1"/>
          <p:nvPr/>
        </p:nvSpPr>
        <p:spPr>
          <a:xfrm>
            <a:off x="8564181" y="2401887"/>
            <a:ext cx="294824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 err="1"/>
              <a:t>Logiciel</a:t>
            </a:r>
            <a:r>
              <a:rPr lang="en-US" dirty="0"/>
              <a:t> de </a:t>
            </a:r>
            <a:r>
              <a:rPr lang="en-US" dirty="0" err="1"/>
              <a:t>retouche</a:t>
            </a:r>
            <a:r>
              <a:rPr lang="en-US" dirty="0"/>
              <a:t> photo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Open-source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Interface </a:t>
            </a:r>
            <a:r>
              <a:rPr lang="en-US" dirty="0" err="1"/>
              <a:t>légérement</a:t>
            </a:r>
            <a:r>
              <a:rPr lang="en-US" dirty="0"/>
              <a:t> plus </a:t>
            </a:r>
            <a:r>
              <a:rPr lang="en-US" dirty="0" err="1"/>
              <a:t>complexe</a:t>
            </a: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Pas de proposition </a:t>
            </a:r>
            <a:r>
              <a:rPr lang="en-US" dirty="0" err="1"/>
              <a:t>d’image</a:t>
            </a: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dirty="0"/>
              <a:t>Pas de support client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marL="57150" defTabSz="914400">
              <a:lnSpc>
                <a:spcPct val="120000"/>
              </a:lnSpc>
              <a:spcAft>
                <a:spcPts val="600"/>
              </a:spcAft>
              <a:buSzPct val="125000"/>
            </a:pP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Image 12" descr="Une image contenant texte, équipement électronique, ordinateur, capture d’écran&#10;&#10;Description générée automatiquement">
            <a:extLst>
              <a:ext uri="{FF2B5EF4-FFF2-40B4-BE49-F238E27FC236}">
                <a16:creationId xmlns:a16="http://schemas.microsoft.com/office/drawing/2014/main" id="{F4FA4E00-057F-44B9-8EC9-09EB1667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01002" cy="436584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CFDF29F-DE10-45CD-9F78-FB6BFA4E6B0C}"/>
              </a:ext>
            </a:extLst>
          </p:cNvPr>
          <p:cNvSpPr txBox="1"/>
          <p:nvPr/>
        </p:nvSpPr>
        <p:spPr>
          <a:xfrm>
            <a:off x="4343400" y="5112604"/>
            <a:ext cx="2237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GIMP</a:t>
            </a:r>
          </a:p>
        </p:txBody>
      </p:sp>
    </p:spTree>
    <p:extLst>
      <p:ext uri="{BB962C8B-B14F-4D97-AF65-F5344CB8AC3E}">
        <p14:creationId xmlns:p14="http://schemas.microsoft.com/office/powerpoint/2010/main" val="19018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B7A7F-EFC0-4E5E-A011-B4F21336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1705A2-A445-4782-901F-9CA4EFB2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https://www.capterra.fr/compare/168956/140321/canva/vs/powtoon</a:t>
            </a:r>
            <a:endParaRPr lang="fr-FR" dirty="0"/>
          </a:p>
          <a:p>
            <a:r>
              <a:rPr lang="fr-FR" dirty="0">
                <a:hlinkClick r:id="rId3"/>
              </a:rPr>
              <a:t>https://www.powtoon.com/pricing/?locale=en</a:t>
            </a:r>
            <a:endParaRPr lang="fr-FR" dirty="0"/>
          </a:p>
          <a:p>
            <a:r>
              <a:rPr lang="fr-FR" dirty="0">
                <a:hlinkClick r:id="rId4"/>
              </a:rPr>
              <a:t>https://www.comparatif-logiciels.fr/logiciel/powtoon/</a:t>
            </a:r>
            <a:endParaRPr lang="fr-FR" dirty="0"/>
          </a:p>
          <a:p>
            <a:r>
              <a:rPr lang="fr-FR" dirty="0">
                <a:hlinkClick r:id="rId5"/>
              </a:rPr>
              <a:t>https://www.canva.com/fr_fr/</a:t>
            </a:r>
            <a:endParaRPr lang="fr-FR" dirty="0"/>
          </a:p>
          <a:p>
            <a:r>
              <a:rPr lang="fr-FR" dirty="0"/>
              <a:t>https://www.powtoon.com/new-dashboard/#/home?toolbarState=default&amp;toolbarWidget=myPowtoons</a:t>
            </a:r>
          </a:p>
        </p:txBody>
      </p:sp>
    </p:spTree>
    <p:extLst>
      <p:ext uri="{BB962C8B-B14F-4D97-AF65-F5344CB8AC3E}">
        <p14:creationId xmlns:p14="http://schemas.microsoft.com/office/powerpoint/2010/main" val="308661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1EAA68-320A-4885-B935-A6684ABB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2" y="1195387"/>
            <a:ext cx="4752975" cy="446722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8909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D5F16D-49B6-490A-9195-23F05B88A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63" y="650177"/>
            <a:ext cx="11434273" cy="555764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2831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B85FAD2-F543-450B-ADF7-AFF41EDD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217" y="507809"/>
            <a:ext cx="8549565" cy="584238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7935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323934-0939-464B-AB84-69B795B0F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415" y="70969"/>
            <a:ext cx="8745170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26873C-1E23-42BB-8907-3C908A32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078287" cy="1478570"/>
          </a:xfrm>
        </p:spPr>
        <p:txBody>
          <a:bodyPr/>
          <a:lstStyle/>
          <a:p>
            <a:r>
              <a:rPr lang="fr-FR" dirty="0"/>
              <a:t>Points forts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E40E1D-7E26-4DB7-B364-5C7CBD9FC804}"/>
              </a:ext>
            </a:extLst>
          </p:cNvPr>
          <p:cNvSpPr txBox="1"/>
          <p:nvPr/>
        </p:nvSpPr>
        <p:spPr>
          <a:xfrm>
            <a:off x="1141413" y="2097088"/>
            <a:ext cx="4713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nombreuses fonctionnalités :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Edition de vidéo</a:t>
            </a:r>
          </a:p>
          <a:p>
            <a:pPr marL="285750" indent="-285750">
              <a:buFontTx/>
              <a:buChar char="-"/>
            </a:pPr>
            <a:r>
              <a:rPr lang="fr-FR" dirty="0"/>
              <a:t>Assistance 24/24h en ligne</a:t>
            </a:r>
          </a:p>
          <a:p>
            <a:pPr marL="285750" indent="-285750">
              <a:buFontTx/>
              <a:buChar char="-"/>
            </a:pPr>
            <a:r>
              <a:rPr lang="fr-FR" dirty="0"/>
              <a:t>Gestion de l’audio, des images , médias</a:t>
            </a:r>
          </a:p>
          <a:p>
            <a:pPr marL="285750" indent="-285750">
              <a:buFontTx/>
              <a:buChar char="-"/>
            </a:pPr>
            <a:r>
              <a:rPr lang="fr-FR" dirty="0"/>
              <a:t>Des formations en ligne </a:t>
            </a:r>
          </a:p>
          <a:p>
            <a:pPr marL="285750" indent="-285750">
              <a:buFontTx/>
              <a:buChar char="-"/>
            </a:pPr>
            <a:r>
              <a:rPr lang="fr-FR" dirty="0"/>
              <a:t>De la documentation explicative disponible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err="1"/>
              <a:t>Powtoon</a:t>
            </a:r>
            <a:r>
              <a:rPr lang="fr-FR" dirty="0"/>
              <a:t> permet de se connecter à d’autres logiciels ou API comme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HubSpot</a:t>
            </a:r>
          </a:p>
          <a:p>
            <a:pPr marL="285750" indent="-285750">
              <a:buFontTx/>
              <a:buChar char="-"/>
            </a:pPr>
            <a:r>
              <a:rPr lang="fr-FR" dirty="0"/>
              <a:t>CRM</a:t>
            </a:r>
          </a:p>
          <a:p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658F19C-E397-4353-821A-B613DCBAA806}"/>
              </a:ext>
            </a:extLst>
          </p:cNvPr>
          <p:cNvSpPr txBox="1">
            <a:spLocks/>
          </p:cNvSpPr>
          <p:nvPr/>
        </p:nvSpPr>
        <p:spPr>
          <a:xfrm>
            <a:off x="7364413" y="618518"/>
            <a:ext cx="4078287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Points faibles 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0120D7-68B1-42AF-9084-A31099C84E39}"/>
              </a:ext>
            </a:extLst>
          </p:cNvPr>
          <p:cNvSpPr txBox="1"/>
          <p:nvPr/>
        </p:nvSpPr>
        <p:spPr>
          <a:xfrm>
            <a:off x="6907213" y="2097088"/>
            <a:ext cx="4713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Une version gratuite limitée</a:t>
            </a:r>
          </a:p>
          <a:p>
            <a:pPr marL="285750" indent="-285750">
              <a:buFontTx/>
              <a:buChar char="-"/>
            </a:pPr>
            <a:r>
              <a:rPr lang="fr-FR" dirty="0"/>
              <a:t>Une version pro à un prix élevé</a:t>
            </a:r>
          </a:p>
          <a:p>
            <a:pPr marL="285750" indent="-285750">
              <a:buFontTx/>
              <a:buChar char="-"/>
            </a:pPr>
            <a:r>
              <a:rPr lang="fr-FR" dirty="0"/>
              <a:t>Disponible uniquement sur le cloud (pas d’accès Mac/Windows/Android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63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976E516-909C-4EB1-8F4E-58E376A7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travail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BF4508-EEC3-47AE-96B5-9608D2F3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96" y="1860470"/>
            <a:ext cx="8003003" cy="47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3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6DFDDA-E8E3-45A7-AB4E-9C5D49A3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840" y="981840"/>
            <a:ext cx="4894319" cy="489431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6232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C86F58-460F-4003-8BC8-71C8D8636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30" y="873124"/>
            <a:ext cx="11286739" cy="55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7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288</TotalTime>
  <Words>430</Words>
  <Application>Microsoft Office PowerPoint</Application>
  <PresentationFormat>Grand écran</PresentationFormat>
  <Paragraphs>78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Tw Cen MT</vt:lpstr>
      <vt:lpstr>Circuit</vt:lpstr>
      <vt:lpstr>Présentation des outils de présentation</vt:lpstr>
      <vt:lpstr>Présentation PowerPoint</vt:lpstr>
      <vt:lpstr>Présentation PowerPoint</vt:lpstr>
      <vt:lpstr>Présentation PowerPoint</vt:lpstr>
      <vt:lpstr>Présentation PowerPoint</vt:lpstr>
      <vt:lpstr>Points forts :</vt:lpstr>
      <vt:lpstr>Exemple de travail</vt:lpstr>
      <vt:lpstr>Présentation PowerPoint</vt:lpstr>
      <vt:lpstr>Présentation PowerPoint</vt:lpstr>
      <vt:lpstr>Présentation PowerPoint</vt:lpstr>
      <vt:lpstr>Présentation PowerPoint</vt:lpstr>
      <vt:lpstr>Points forts :</vt:lpstr>
      <vt:lpstr>Exemple de travail</vt:lpstr>
      <vt:lpstr>Aspect supply chain</vt:lpstr>
      <vt:lpstr>Alternatives</vt:lpstr>
      <vt:lpstr>Alternatives</vt:lpstr>
      <vt:lpstr>Alternatives</vt:lpstr>
      <vt:lpstr>Sources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outils de présentation</dc:title>
  <dc:creator>Matthias Benard</dc:creator>
  <cp:lastModifiedBy>Matthias Benard</cp:lastModifiedBy>
  <cp:revision>2</cp:revision>
  <dcterms:created xsi:type="dcterms:W3CDTF">2022-01-24T09:59:50Z</dcterms:created>
  <dcterms:modified xsi:type="dcterms:W3CDTF">2022-01-24T14:48:17Z</dcterms:modified>
</cp:coreProperties>
</file>