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19"/>
  </p:notesMasterIdLst>
  <p:handoutMasterIdLst>
    <p:handoutMasterId r:id="rId20"/>
  </p:handoutMasterIdLst>
  <p:sldIdLst>
    <p:sldId id="256" r:id="rId5"/>
    <p:sldId id="262" r:id="rId6"/>
    <p:sldId id="259" r:id="rId7"/>
    <p:sldId id="264" r:id="rId8"/>
    <p:sldId id="265" r:id="rId9"/>
    <p:sldId id="266" r:id="rId10"/>
    <p:sldId id="267" r:id="rId11"/>
    <p:sldId id="268" r:id="rId12"/>
    <p:sldId id="269" r:id="rId13"/>
    <p:sldId id="270" r:id="rId14"/>
    <p:sldId id="271" r:id="rId15"/>
    <p:sldId id="272" r:id="rId16"/>
    <p:sldId id="263" r:id="rId17"/>
    <p:sldId id="260" r:id="rId18"/>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50"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notesViewPr>
    <p:cSldViewPr snapToGrid="0">
      <p:cViewPr varScale="1">
        <p:scale>
          <a:sx n="86" d="100"/>
          <a:sy n="86"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custT="1"/>
      <dgm:spPr/>
      <dgm:t>
        <a:bodyPr rtlCol="0"/>
        <a:lstStyle/>
        <a:p>
          <a:pPr rtl="0">
            <a:lnSpc>
              <a:spcPct val="100000"/>
            </a:lnSpc>
          </a:pPr>
          <a:r>
            <a:rPr lang="fr-FR" sz="3600" noProof="0" dirty="0" err="1"/>
            <a:t>Moqups</a:t>
          </a:r>
          <a:r>
            <a:rPr lang="fr-FR" sz="5100" noProof="0" dirty="0"/>
            <a:t>	</a:t>
          </a:r>
        </a:p>
      </dgm:t>
    </dgm:pt>
    <dgm:pt modelId="{720680DC-AAA4-4434-A582-60EBCC5BA355}" type="parTrans" cxnId="{0B5DAE5F-BCDC-4BF7-A6E7-CF856886A64D}">
      <dgm:prSet/>
      <dgm:spPr/>
      <dgm:t>
        <a:bodyPr rtlCol="0"/>
        <a:lstStyle/>
        <a:p>
          <a:pPr rtl="0"/>
          <a:endParaRPr lang="fr-FR" noProof="0" dirty="0"/>
        </a:p>
      </dgm:t>
    </dgm:pt>
    <dgm:pt modelId="{CA077D98-8478-47EA-B6A9-99ACE60C64D4}" type="sibTrans" cxnId="{0B5DAE5F-BCDC-4BF7-A6E7-CF856886A64D}">
      <dgm:prSet/>
      <dgm:spPr/>
      <dgm:t>
        <a:bodyPr rtlCol="0"/>
        <a:lstStyle/>
        <a:p>
          <a:pPr rtl="0"/>
          <a:endParaRPr lang="fr-FR" noProof="0" dirty="0"/>
        </a:p>
      </dgm:t>
    </dgm:pt>
    <dgm:pt modelId="{0BEF68B8-1228-47BB-83B5-7B9CD1E3F84E}">
      <dgm:prSet phldrT="[Text]" custT="1"/>
      <dgm:spPr/>
      <dgm:t>
        <a:bodyPr rtlCol="0"/>
        <a:lstStyle/>
        <a:p>
          <a:pPr rtl="0">
            <a:lnSpc>
              <a:spcPct val="100000"/>
            </a:lnSpc>
          </a:pPr>
          <a:r>
            <a:rPr lang="fr-FR" sz="3600" noProof="0" dirty="0"/>
            <a:t>Proto.io</a:t>
          </a:r>
        </a:p>
      </dgm:t>
    </dgm:pt>
    <dgm:pt modelId="{ED3A4BC2-B75A-4952-A38B-A42B5995DF05}" type="parTrans" cxnId="{EDEF4F82-1237-4639-A0F7-385C1897CE66}">
      <dgm:prSet/>
      <dgm:spPr/>
      <dgm:t>
        <a:bodyPr rtlCol="0"/>
        <a:lstStyle/>
        <a:p>
          <a:pPr rtl="0"/>
          <a:endParaRPr lang="fr-FR" noProof="0" dirty="0"/>
        </a:p>
      </dgm:t>
    </dgm:pt>
    <dgm:pt modelId="{FD949706-EDCC-4ADC-8EDF-8EDA49C92325}" type="sibTrans" cxnId="{EDEF4F82-1237-4639-A0F7-385C1897CE66}">
      <dgm:prSet/>
      <dgm:spPr/>
      <dgm:t>
        <a:bodyPr rtlCol="0"/>
        <a:lstStyle/>
        <a:p>
          <a:pPr rtl="0"/>
          <a:endParaRPr lang="fr-FR"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2"/>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2"/>
      <dgm:spPr/>
    </dgm:pt>
    <dgm:pt modelId="{429CABD1-4116-474B-81BF-735E2CA9DD00}" type="pres">
      <dgm:prSet presAssocID="{7E5AA53B-3EEE-4DE4-BB81-9044890C2946}" presName="dstNode" presStyleLbl="node1" presStyleIdx="0" presStyleCnt="2"/>
      <dgm:spPr/>
    </dgm:pt>
    <dgm:pt modelId="{58319267-C71E-43C9-94E1-827D0616C7A7}" type="pres">
      <dgm:prSet presAssocID="{6750AC01-D39D-4F3A-9DC8-2A211EE986A2}" presName="text_1" presStyleLbl="node1" presStyleIdx="0" presStyleCnt="2">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2"/>
      <dgm:spPr/>
    </dgm:pt>
    <dgm:pt modelId="{95DE6538-27BD-44AF-A1A8-CA8F6B10FDD2}" type="pres">
      <dgm:prSet presAssocID="{0BEF68B8-1228-47BB-83B5-7B9CD1E3F84E}" presName="text_2" presStyleLbl="node1" presStyleIdx="1" presStyleCnt="2">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2"/>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00085"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655140" y="509144"/>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91440" rIns="91440" bIns="91440" numCol="1" spcCol="1270" rtlCol="0" anchor="ctr" anchorCtr="0">
          <a:noAutofit/>
        </a:bodyPr>
        <a:lstStyle/>
        <a:p>
          <a:pPr marL="0" lvl="0" indent="0" algn="l" defTabSz="1600200" rtl="0">
            <a:lnSpc>
              <a:spcPct val="100000"/>
            </a:lnSpc>
            <a:spcBef>
              <a:spcPct val="0"/>
            </a:spcBef>
            <a:spcAft>
              <a:spcPct val="35000"/>
            </a:spcAft>
            <a:buNone/>
          </a:pPr>
          <a:r>
            <a:rPr lang="fr-FR" sz="3600" kern="1200" noProof="0" dirty="0" err="1"/>
            <a:t>Moqups</a:t>
          </a:r>
          <a:r>
            <a:rPr lang="fr-FR" sz="5100" kern="1200" noProof="0" dirty="0"/>
            <a:t>	</a:t>
          </a:r>
        </a:p>
      </dsp:txBody>
      <dsp:txXfrm>
        <a:off x="655140" y="509144"/>
        <a:ext cx="6180307" cy="1018145"/>
      </dsp:txXfrm>
    </dsp:sp>
    <dsp:sp modelId="{07CB3071-D555-47DA-A36A-69EB91531FD8}">
      <dsp:nvSpPr>
        <dsp:cNvPr id="0" name=""/>
        <dsp:cNvSpPr/>
      </dsp:nvSpPr>
      <dsp:spPr>
        <a:xfrm>
          <a:off x="18799" y="381875"/>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655140" y="2036648"/>
          <a:ext cx="6180307" cy="101814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8153" tIns="91440" rIns="91440" bIns="91440" numCol="1" spcCol="1270" rtlCol="0" anchor="ctr" anchorCtr="0">
          <a:noAutofit/>
        </a:bodyPr>
        <a:lstStyle/>
        <a:p>
          <a:pPr marL="0" lvl="0" indent="0" algn="l" defTabSz="1600200" rtl="0">
            <a:lnSpc>
              <a:spcPct val="100000"/>
            </a:lnSpc>
            <a:spcBef>
              <a:spcPct val="0"/>
            </a:spcBef>
            <a:spcAft>
              <a:spcPct val="35000"/>
            </a:spcAft>
            <a:buNone/>
          </a:pPr>
          <a:r>
            <a:rPr lang="fr-FR" sz="3600" kern="1200" noProof="0" dirty="0"/>
            <a:t>Proto.io</a:t>
          </a:r>
        </a:p>
      </dsp:txBody>
      <dsp:txXfrm>
        <a:off x="655140" y="2036648"/>
        <a:ext cx="6180307" cy="1018145"/>
      </dsp:txXfrm>
    </dsp:sp>
    <dsp:sp modelId="{3F8116AC-FAC3-4E95-9865-93CCFEB191B9}">
      <dsp:nvSpPr>
        <dsp:cNvPr id="0" name=""/>
        <dsp:cNvSpPr/>
      </dsp:nvSpPr>
      <dsp:spPr>
        <a:xfrm>
          <a:off x="18799" y="1909379"/>
          <a:ext cx="1272682" cy="1272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A3F540-FE87-41E9-A235-D9041E0E0A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4C17DD8-84AF-4EB9-9557-AB1C0330B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658AD-667A-447C-9390-E71043034E97}" type="datetimeFigureOut">
              <a:rPr lang="fr-FR" smtClean="0"/>
              <a:t>24/01/2022</a:t>
            </a:fld>
            <a:endParaRPr lang="fr-FR"/>
          </a:p>
        </p:txBody>
      </p:sp>
      <p:sp>
        <p:nvSpPr>
          <p:cNvPr id="4" name="Espace réservé du pied de page 3">
            <a:extLst>
              <a:ext uri="{FF2B5EF4-FFF2-40B4-BE49-F238E27FC236}">
                <a16:creationId xmlns:a16="http://schemas.microsoft.com/office/drawing/2014/main" id="{6439DE42-9A3A-46E5-8973-C9B0B4C46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BFFAC62-5CB8-4CC9-8DC9-D2E88251AB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EB129A-2B19-4071-964D-74643083C4E2}" type="slidenum">
              <a:rPr lang="fr-FR" smtClean="0"/>
              <a:t>‹N°›</a:t>
            </a:fld>
            <a:endParaRPr lang="fr-FR"/>
          </a:p>
        </p:txBody>
      </p:sp>
    </p:spTree>
    <p:extLst>
      <p:ext uri="{BB962C8B-B14F-4D97-AF65-F5344CB8AC3E}">
        <p14:creationId xmlns:p14="http://schemas.microsoft.com/office/powerpoint/2010/main" val="1011192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E04F4-FA29-4B09-BCF4-65FEC86DEAEF}" type="datetimeFigureOut">
              <a:rPr lang="fr-FR" smtClean="0"/>
              <a:t>24/01/2022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dirty="0"/>
              <a:t>Modifiez les styles du texte du masque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C17D2-97F6-442D-8E69-9D298721DAF2}" type="slidenum">
              <a:rPr lang="fr-FR" smtClean="0"/>
              <a:t>‹N°›</a:t>
            </a:fld>
            <a:endParaRPr lang="fr-FR" dirty="0"/>
          </a:p>
        </p:txBody>
      </p:sp>
    </p:spTree>
    <p:extLst>
      <p:ext uri="{BB962C8B-B14F-4D97-AF65-F5344CB8AC3E}">
        <p14:creationId xmlns:p14="http://schemas.microsoft.com/office/powerpoint/2010/main" val="120342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a:t>
            </a:fld>
            <a:endParaRPr lang="fr-FR" dirty="0"/>
          </a:p>
        </p:txBody>
      </p:sp>
    </p:spTree>
    <p:extLst>
      <p:ext uri="{BB962C8B-B14F-4D97-AF65-F5344CB8AC3E}">
        <p14:creationId xmlns:p14="http://schemas.microsoft.com/office/powerpoint/2010/main" val="101198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Moqups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est une application web de prototypage qui est accessible via tout navigateur web et tout appareil mobile, donc il y a un accès très simple. Elle offre de nombreux outils et des fonctionnalités assez puissantes. Le logiciel offre également des fonctionnalités de partage et de prévisualisation qui favorisent le travail collaboratif. L’objectif est de créer un bel outil permettant de résoudre de vrais problèmes en entreprise.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Moqups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est très facile et intuitif.</a:t>
            </a:r>
          </a:p>
          <a:p>
            <a:endParaRPr lang="fr-FR" dirty="0"/>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a:t>
            </a:fld>
            <a:endParaRPr lang="fr-FR"/>
          </a:p>
        </p:txBody>
      </p:sp>
    </p:spTree>
    <p:extLst>
      <p:ext uri="{BB962C8B-B14F-4D97-AF65-F5344CB8AC3E}">
        <p14:creationId xmlns:p14="http://schemas.microsoft.com/office/powerpoint/2010/main" val="360579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Comment créer des contenus pour l’application ? Il suffit de faire glisser les éléments de la section gauche de l'écran vers la section droite (la page de création) et de les déposer. Le grand avantage est de pouvoir travailler en « couches », comme dans Photoshop, et de pouvoir superposer plusieurs éléments. Il y a également la possibilité d'aligner les éléments dans la fenêtre, de les regrouper, etc.</a:t>
            </a:r>
          </a:p>
          <a:p>
            <a:pPr>
              <a:lnSpc>
                <a:spcPct val="106000"/>
              </a:lnSpc>
              <a:spcAft>
                <a:spcPts val="8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On peut exporter des données au format PDF ou PNG.</a:t>
            </a:r>
          </a:p>
          <a:p>
            <a:pPr>
              <a:lnSpc>
                <a:spcPct val="106000"/>
              </a:lnSpc>
              <a:spcAft>
                <a:spcPts val="8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Il faut aussi dire que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Moqups</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Il fonctionne dans tous les navigateurs actuels et sur les appareils mobiles, donc son utilisation sera aussi simple que d'accéder au site Web et de se mettre au travail (aucun plug-in supplémentaire n'est requis). Il est possible d’enregistrer ces créations et on peut les exporter hors ligne ou enregistrer les prototypes sur un service cloud comme Dropbox ou Google Drive.</a:t>
            </a:r>
          </a:p>
          <a:p>
            <a:pPr>
              <a:lnSpc>
                <a:spcPct val="106000"/>
              </a:lnSpc>
              <a:spcAft>
                <a:spcPts val="8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Cette application Web fournit une large gamme de pochoirs et les options de formatage pour vous aider à créer rapidement des maquettes en ligne et de les partager via un lien direct. La Bibliothèque Pochoirs est situé sur le côté droit sous la forme d'une barre latérale et vous pouvez faire glisser ou déplacer des éléments pour créer vos maquettes.</a:t>
            </a:r>
          </a:p>
          <a:p>
            <a:endParaRPr lang="fr-FR" dirty="0"/>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7</a:t>
            </a:fld>
            <a:endParaRPr lang="fr-FR" dirty="0"/>
          </a:p>
        </p:txBody>
      </p:sp>
    </p:spTree>
    <p:extLst>
      <p:ext uri="{BB962C8B-B14F-4D97-AF65-F5344CB8AC3E}">
        <p14:creationId xmlns:p14="http://schemas.microsoft.com/office/powerpoint/2010/main" val="164316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14</a:t>
            </a:fld>
            <a:endParaRPr lang="fr-FR"/>
          </a:p>
        </p:txBody>
      </p:sp>
    </p:spTree>
    <p:extLst>
      <p:ext uri="{BB962C8B-B14F-4D97-AF65-F5344CB8AC3E}">
        <p14:creationId xmlns:p14="http://schemas.microsoft.com/office/powerpoint/2010/main" val="415033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à la date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A19D660A-ECF6-481C-9B60-C152AC7044BB}" type="datetime1">
              <a:rPr lang="fr-FR" noProof="0" smtClean="0"/>
              <a:t>24/01/2022</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fr-FR" noProof="0"/>
          </a:p>
        </p:txBody>
      </p:sp>
      <p:sp>
        <p:nvSpPr>
          <p:cNvPr id="6" name="Espace réservé au numéro de diapositive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au texte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6444B737-BAAB-4FD6-992F-98A387278F79}" type="datetime1">
              <a:rPr lang="fr-FR" noProof="0" smtClean="0"/>
              <a:t>24/01/2022</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839201" y="675726"/>
            <a:ext cx="2004164" cy="5183073"/>
          </a:xfrm>
        </p:spPr>
        <p:txBody>
          <a:bodyPr vert="eaVert" rtlCol="0"/>
          <a:lstStyle/>
          <a:p>
            <a:pPr rtl="0"/>
            <a:r>
              <a:rPr lang="fr-FR" noProof="0"/>
              <a:t>Modifiez le style du titre</a:t>
            </a:r>
          </a:p>
        </p:txBody>
      </p:sp>
      <p:sp>
        <p:nvSpPr>
          <p:cNvPr id="3" name="Espace réservé au texte vertical 2"/>
          <p:cNvSpPr>
            <a:spLocks noGrp="1"/>
          </p:cNvSpPr>
          <p:nvPr>
            <p:ph type="body" orient="vert" idx="1" hasCustomPrompt="1"/>
          </p:nvPr>
        </p:nvSpPr>
        <p:spPr>
          <a:xfrm>
            <a:off x="774923" y="675726"/>
            <a:ext cx="7896279" cy="5183073"/>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05F38C2D-E1AD-4379-A5CC-F384D07BF2BA}" type="datetime1">
              <a:rPr lang="fr-FR" noProof="0" smtClean="0"/>
              <a:t>24/01/2022</a:t>
            </a:fld>
            <a:endParaRPr lang="fr-FR" noProof="0"/>
          </a:p>
        </p:txBody>
      </p:sp>
      <p:sp>
        <p:nvSpPr>
          <p:cNvPr id="5" name="Espace réservé du pied de page 4"/>
          <p:cNvSpPr>
            <a:spLocks noGrp="1"/>
          </p:cNvSpPr>
          <p:nvPr>
            <p:ph type="ftr" sz="quarter" idx="11"/>
          </p:nvPr>
        </p:nvSpPr>
        <p:spPr>
          <a:xfrm>
            <a:off x="774923" y="5951811"/>
            <a:ext cx="7896279" cy="365125"/>
          </a:xfrm>
        </p:spPr>
        <p:txBody>
          <a:bodyPr rtlCol="0"/>
          <a:lstStyle/>
          <a:p>
            <a:pPr rtl="0"/>
            <a:endParaRPr lang="fr-FR" noProof="0"/>
          </a:p>
        </p:txBody>
      </p:sp>
      <p:sp>
        <p:nvSpPr>
          <p:cNvPr id="6" name="Espace réservé au numéro de diapositive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3D36F770-2C02-4913-A33E-F30119A8EF88}" type="datetime1">
              <a:rPr lang="fr-FR" noProof="0" smtClean="0"/>
              <a:t>24/01/2022</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lvl1pPr>
              <a:defRPr>
                <a:solidFill>
                  <a:schemeClr val="accent1">
                    <a:lumMod val="75000"/>
                    <a:lumOff val="25000"/>
                  </a:schemeClr>
                </a:solidFill>
              </a:defRPr>
            </a:lvl1pPr>
          </a:lstStyle>
          <a:p>
            <a:pPr rtl="0"/>
            <a:fld id="{E4E4C2E9-EBCE-47E6-B14A-8CCFB5877A3A}" type="datetime1">
              <a:rPr lang="fr-FR" noProof="0" smtClean="0"/>
              <a:t>24/01/2022</a:t>
            </a:fld>
            <a:endParaRPr lang="fr-FR" noProof="0"/>
          </a:p>
        </p:txBody>
      </p:sp>
      <p:sp>
        <p:nvSpPr>
          <p:cNvPr id="5" name="Espace réservé au pied de page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796B395B-FC0A-4FB9-AB72-5EAD4FFFCBE3}" type="datetime1">
              <a:rPr lang="fr-FR" noProof="0" smtClean="0"/>
              <a:t>24/01/2022</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A7201069-9664-47E2-8F0B-1AE85DF9CFA4}" type="datetime1">
              <a:rPr lang="fr-FR" noProof="0" smtClean="0"/>
              <a:t>24/01/2022</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3" name="Espace réservé à la date 2"/>
          <p:cNvSpPr>
            <a:spLocks noGrp="1"/>
          </p:cNvSpPr>
          <p:nvPr>
            <p:ph type="dt" sz="half" idx="10"/>
          </p:nvPr>
        </p:nvSpPr>
        <p:spPr/>
        <p:txBody>
          <a:bodyPr rtlCol="0"/>
          <a:lstStyle/>
          <a:p>
            <a:pPr rtl="0"/>
            <a:fld id="{151FAC92-A9AF-4A07-9FBA-F647608AB07B}" type="datetime1">
              <a:rPr lang="fr-FR" noProof="0" smtClean="0"/>
              <a:t>24/01/2022</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1"/>
          <p:cNvSpPr>
            <a:spLocks noGrp="1"/>
          </p:cNvSpPr>
          <p:nvPr>
            <p:ph type="title"/>
          </p:nvPr>
        </p:nvSpPr>
        <p:spPr>
          <a:xfrm>
            <a:off x="575894" y="729658"/>
            <a:ext cx="11029616" cy="988332"/>
          </a:xfrm>
        </p:spPr>
        <p:txBody>
          <a:bodyPr rtlCol="0"/>
          <a:lstStyle/>
          <a:p>
            <a:pPr rtl="0"/>
            <a:r>
              <a:rPr lang="fr-FR" noProof="0"/>
              <a:t>Modifiez le style du titre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71DB2C01-F30B-4179-BA04-A8ECE0ECC909}" type="datetime1">
              <a:rPr lang="fr-FR" noProof="0" smtClean="0"/>
              <a:t>24/01/2022</a:t>
            </a:fld>
            <a:endParaRPr lang="fr-FR" noProof="0"/>
          </a:p>
        </p:txBody>
      </p:sp>
      <p:sp>
        <p:nvSpPr>
          <p:cNvPr id="3" name="Espace réservé a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lvl1pPr>
              <a:defRPr>
                <a:solidFill>
                  <a:schemeClr val="accent1">
                    <a:lumMod val="75000"/>
                    <a:lumOff val="25000"/>
                  </a:schemeClr>
                </a:solidFill>
              </a:defRPr>
            </a:lvl1pPr>
          </a:lstStyle>
          <a:p>
            <a:pPr rtl="0"/>
            <a:fld id="{EA7744E9-9648-48DA-B33D-2DEAC9192E81}" type="datetime1">
              <a:rPr lang="fr-FR" noProof="0" smtClean="0"/>
              <a:t>24/01/2022</a:t>
            </a:fld>
            <a:endParaRPr lang="fr-FR" noProof="0"/>
          </a:p>
        </p:txBody>
      </p:sp>
      <p:sp>
        <p:nvSpPr>
          <p:cNvPr id="6" name="Espace réservé au pied de page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E780482B-311F-48A8-9A95-A022EF9D97A5}" type="datetime1">
              <a:rPr lang="fr-FR" noProof="0" smtClean="0"/>
              <a:t>24/01/2022</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à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4B992562-C466-488D-88D1-41F3F31AF337}" type="datetime1">
              <a:rPr lang="fr-FR" noProof="0" smtClean="0"/>
              <a:t>24/01/2022</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a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fr-FR" noProof="0" smtClean="0"/>
              <a:pPr/>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cid:image003.png@01D81132.7C99063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7" name="Image 6" descr="Connexions numériqu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 y="0"/>
            <a:ext cx="12191998" cy="6858000"/>
          </a:xfrm>
          <a:prstGeom prst="rect">
            <a:avLst/>
          </a:prstGeom>
        </p:spPr>
      </p:pic>
      <p:grpSp>
        <p:nvGrpSpPr>
          <p:cNvPr id="17" name="Groupe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02C5318-1A1E-49D0-B2E2-A4B0FA9E8A40}"/>
              </a:ext>
            </a:extLst>
          </p:cNvPr>
          <p:cNvSpPr>
            <a:spLocks noGrp="1"/>
          </p:cNvSpPr>
          <p:nvPr>
            <p:ph type="ctrTitle"/>
          </p:nvPr>
        </p:nvSpPr>
        <p:spPr>
          <a:xfrm>
            <a:off x="482601" y="4199138"/>
            <a:ext cx="11675510" cy="1268106"/>
          </a:xfrm>
        </p:spPr>
        <p:txBody>
          <a:bodyPr rtlCol="0">
            <a:noAutofit/>
          </a:bodyPr>
          <a:lstStyle/>
          <a:p>
            <a:pPr rtl="0"/>
            <a:r>
              <a:rPr lang="fr-FR" dirty="0">
                <a:solidFill>
                  <a:schemeClr val="bg1"/>
                </a:solidFill>
              </a:rPr>
              <a:t>Technologies – Conception de prototype</a:t>
            </a:r>
          </a:p>
        </p:txBody>
      </p:sp>
      <p:sp>
        <p:nvSpPr>
          <p:cNvPr id="3" name="Sous-titr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fr-FR" dirty="0">
                <a:solidFill>
                  <a:srgbClr val="7CEBFF"/>
                </a:solidFill>
              </a:rPr>
              <a:t>Laetitia laurent / DIANE RICHIR / SIMON POULAIN / ANTOINE SOHIER</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689FA-8858-4381-B27A-106B0665165F}"/>
              </a:ext>
            </a:extLst>
          </p:cNvPr>
          <p:cNvSpPr>
            <a:spLocks noGrp="1"/>
          </p:cNvSpPr>
          <p:nvPr>
            <p:ph type="title"/>
          </p:nvPr>
        </p:nvSpPr>
        <p:spPr/>
        <p:txBody>
          <a:bodyPr/>
          <a:lstStyle/>
          <a:p>
            <a:r>
              <a:rPr lang="fr-FR" dirty="0"/>
              <a:t>Exemple d’un prototype sur PROTO.IO</a:t>
            </a:r>
          </a:p>
        </p:txBody>
      </p:sp>
      <p:sp>
        <p:nvSpPr>
          <p:cNvPr id="3" name="Espace réservé du texte 2">
            <a:extLst>
              <a:ext uri="{FF2B5EF4-FFF2-40B4-BE49-F238E27FC236}">
                <a16:creationId xmlns:a16="http://schemas.microsoft.com/office/drawing/2014/main" id="{6102DE20-6865-467A-B10C-A5F61A7A6CE3}"/>
              </a:ext>
            </a:extLst>
          </p:cNvPr>
          <p:cNvSpPr>
            <a:spLocks noGrp="1"/>
          </p:cNvSpPr>
          <p:nvPr>
            <p:ph type="body" idx="1"/>
          </p:nvPr>
        </p:nvSpPr>
        <p:spPr/>
        <p:txBody>
          <a:bodyPr/>
          <a:lstStyle/>
          <a:p>
            <a:endParaRPr lang="fr-FR"/>
          </a:p>
        </p:txBody>
      </p:sp>
      <p:sp>
        <p:nvSpPr>
          <p:cNvPr id="4" name="Espace réservé du contenu 3">
            <a:extLst>
              <a:ext uri="{FF2B5EF4-FFF2-40B4-BE49-F238E27FC236}">
                <a16:creationId xmlns:a16="http://schemas.microsoft.com/office/drawing/2014/main" id="{E49998D9-FC29-429F-B398-7699DB02B370}"/>
              </a:ext>
            </a:extLst>
          </p:cNvPr>
          <p:cNvSpPr>
            <a:spLocks noGrp="1"/>
          </p:cNvSpPr>
          <p:nvPr>
            <p:ph sz="half" idx="2"/>
          </p:nvPr>
        </p:nvSpPr>
        <p:spPr/>
        <p:txBody>
          <a:bodyPr/>
          <a:lstStyle/>
          <a:p>
            <a:endParaRPr lang="fr-FR" dirty="0"/>
          </a:p>
        </p:txBody>
      </p:sp>
      <p:sp>
        <p:nvSpPr>
          <p:cNvPr id="5" name="Espace réservé du texte 4">
            <a:extLst>
              <a:ext uri="{FF2B5EF4-FFF2-40B4-BE49-F238E27FC236}">
                <a16:creationId xmlns:a16="http://schemas.microsoft.com/office/drawing/2014/main" id="{D1126B8B-8C0A-48EC-BCED-AC40BBDA422A}"/>
              </a:ext>
            </a:extLst>
          </p:cNvPr>
          <p:cNvSpPr>
            <a:spLocks noGrp="1"/>
          </p:cNvSpPr>
          <p:nvPr>
            <p:ph type="body" sz="quarter" idx="3"/>
          </p:nvPr>
        </p:nvSpPr>
        <p:spPr/>
        <p:txBody>
          <a:bodyPr/>
          <a:lstStyle/>
          <a:p>
            <a:endParaRPr lang="fr-FR" dirty="0"/>
          </a:p>
        </p:txBody>
      </p:sp>
      <p:sp>
        <p:nvSpPr>
          <p:cNvPr id="6" name="Espace réservé du contenu 5">
            <a:extLst>
              <a:ext uri="{FF2B5EF4-FFF2-40B4-BE49-F238E27FC236}">
                <a16:creationId xmlns:a16="http://schemas.microsoft.com/office/drawing/2014/main" id="{C10837B7-8128-452D-B1CD-B30FA5006F1D}"/>
              </a:ext>
            </a:extLst>
          </p:cNvPr>
          <p:cNvSpPr>
            <a:spLocks noGrp="1"/>
          </p:cNvSpPr>
          <p:nvPr>
            <p:ph sz="quarter" idx="4"/>
          </p:nvPr>
        </p:nvSpPr>
        <p:spPr/>
        <p:txBody>
          <a:bodyPr/>
          <a:lstStyle/>
          <a:p>
            <a:endParaRPr lang="fr-FR" dirty="0"/>
          </a:p>
        </p:txBody>
      </p:sp>
      <p:pic>
        <p:nvPicPr>
          <p:cNvPr id="10" name="Image 9">
            <a:extLst>
              <a:ext uri="{FF2B5EF4-FFF2-40B4-BE49-F238E27FC236}">
                <a16:creationId xmlns:a16="http://schemas.microsoft.com/office/drawing/2014/main" id="{DE9FB0A9-AC37-4934-B08F-008482EADCB5}"/>
              </a:ext>
            </a:extLst>
          </p:cNvPr>
          <p:cNvPicPr>
            <a:picLocks noChangeAspect="1"/>
          </p:cNvPicPr>
          <p:nvPr/>
        </p:nvPicPr>
        <p:blipFill>
          <a:blip r:embed="rId2"/>
          <a:stretch>
            <a:fillRect/>
          </a:stretch>
        </p:blipFill>
        <p:spPr>
          <a:xfrm>
            <a:off x="2072102" y="2002410"/>
            <a:ext cx="2411283" cy="4539241"/>
          </a:xfrm>
          <a:prstGeom prst="rect">
            <a:avLst/>
          </a:prstGeom>
        </p:spPr>
      </p:pic>
      <p:pic>
        <p:nvPicPr>
          <p:cNvPr id="9" name="Image 8">
            <a:extLst>
              <a:ext uri="{FF2B5EF4-FFF2-40B4-BE49-F238E27FC236}">
                <a16:creationId xmlns:a16="http://schemas.microsoft.com/office/drawing/2014/main" id="{6FAA3FED-21FD-46CA-834A-29429F8F1DDC}"/>
              </a:ext>
            </a:extLst>
          </p:cNvPr>
          <p:cNvPicPr>
            <a:picLocks noChangeAspect="1"/>
          </p:cNvPicPr>
          <p:nvPr/>
        </p:nvPicPr>
        <p:blipFill>
          <a:blip r:embed="rId3"/>
          <a:stretch>
            <a:fillRect/>
          </a:stretch>
        </p:blipFill>
        <p:spPr>
          <a:xfrm>
            <a:off x="6845812" y="2002409"/>
            <a:ext cx="2221459" cy="4539242"/>
          </a:xfrm>
          <a:prstGeom prst="rect">
            <a:avLst/>
          </a:prstGeom>
        </p:spPr>
      </p:pic>
      <p:sp>
        <p:nvSpPr>
          <p:cNvPr id="12" name="Ellipse 11">
            <a:extLst>
              <a:ext uri="{FF2B5EF4-FFF2-40B4-BE49-F238E27FC236}">
                <a16:creationId xmlns:a16="http://schemas.microsoft.com/office/drawing/2014/main" id="{629A0AD2-4C66-4A6A-8A3F-C1A3AA7DAC37}"/>
              </a:ext>
            </a:extLst>
          </p:cNvPr>
          <p:cNvSpPr/>
          <p:nvPr/>
        </p:nvSpPr>
        <p:spPr>
          <a:xfrm>
            <a:off x="2829517" y="2926052"/>
            <a:ext cx="896452" cy="5029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636A0978-F467-426F-B69C-BA012715BEB5}"/>
              </a:ext>
            </a:extLst>
          </p:cNvPr>
          <p:cNvSpPr/>
          <p:nvPr/>
        </p:nvSpPr>
        <p:spPr>
          <a:xfrm>
            <a:off x="5354903" y="3857546"/>
            <a:ext cx="794165" cy="5360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B2422C06-6FF9-4E60-AD3E-828D4D2E6D3E}"/>
              </a:ext>
            </a:extLst>
          </p:cNvPr>
          <p:cNvPicPr>
            <a:picLocks noChangeAspect="1"/>
          </p:cNvPicPr>
          <p:nvPr/>
        </p:nvPicPr>
        <p:blipFill>
          <a:blip r:embed="rId4"/>
          <a:stretch>
            <a:fillRect/>
          </a:stretch>
        </p:blipFill>
        <p:spPr>
          <a:xfrm>
            <a:off x="23775" y="6128342"/>
            <a:ext cx="1542422" cy="713294"/>
          </a:xfrm>
          <a:prstGeom prst="rect">
            <a:avLst/>
          </a:prstGeom>
        </p:spPr>
      </p:pic>
    </p:spTree>
    <p:extLst>
      <p:ext uri="{BB962C8B-B14F-4D97-AF65-F5344CB8AC3E}">
        <p14:creationId xmlns:p14="http://schemas.microsoft.com/office/powerpoint/2010/main" val="366756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689FA-8858-4381-B27A-106B0665165F}"/>
              </a:ext>
            </a:extLst>
          </p:cNvPr>
          <p:cNvSpPr>
            <a:spLocks noGrp="1"/>
          </p:cNvSpPr>
          <p:nvPr>
            <p:ph type="title"/>
          </p:nvPr>
        </p:nvSpPr>
        <p:spPr/>
        <p:txBody>
          <a:bodyPr/>
          <a:lstStyle/>
          <a:p>
            <a:r>
              <a:rPr lang="fr-FR" dirty="0"/>
              <a:t>Exemple d’un prototype sur PROTO.IO</a:t>
            </a:r>
          </a:p>
        </p:txBody>
      </p:sp>
      <p:sp>
        <p:nvSpPr>
          <p:cNvPr id="3" name="Espace réservé du texte 2">
            <a:extLst>
              <a:ext uri="{FF2B5EF4-FFF2-40B4-BE49-F238E27FC236}">
                <a16:creationId xmlns:a16="http://schemas.microsoft.com/office/drawing/2014/main" id="{6102DE20-6865-467A-B10C-A5F61A7A6CE3}"/>
              </a:ext>
            </a:extLst>
          </p:cNvPr>
          <p:cNvSpPr>
            <a:spLocks noGrp="1"/>
          </p:cNvSpPr>
          <p:nvPr>
            <p:ph type="body" idx="1"/>
          </p:nvPr>
        </p:nvSpPr>
        <p:spPr/>
        <p:txBody>
          <a:bodyPr/>
          <a:lstStyle/>
          <a:p>
            <a:endParaRPr lang="fr-FR"/>
          </a:p>
        </p:txBody>
      </p:sp>
      <p:sp>
        <p:nvSpPr>
          <p:cNvPr id="5" name="Espace réservé du texte 4">
            <a:extLst>
              <a:ext uri="{FF2B5EF4-FFF2-40B4-BE49-F238E27FC236}">
                <a16:creationId xmlns:a16="http://schemas.microsoft.com/office/drawing/2014/main" id="{D1126B8B-8C0A-48EC-BCED-AC40BBDA422A}"/>
              </a:ext>
            </a:extLst>
          </p:cNvPr>
          <p:cNvSpPr>
            <a:spLocks noGrp="1"/>
          </p:cNvSpPr>
          <p:nvPr>
            <p:ph type="body" sz="quarter" idx="3"/>
          </p:nvPr>
        </p:nvSpPr>
        <p:spPr/>
        <p:txBody>
          <a:bodyPr/>
          <a:lstStyle/>
          <a:p>
            <a:endParaRPr lang="fr-FR" dirty="0"/>
          </a:p>
        </p:txBody>
      </p:sp>
      <p:pic>
        <p:nvPicPr>
          <p:cNvPr id="8" name="Espace réservé du contenu 7">
            <a:extLst>
              <a:ext uri="{FF2B5EF4-FFF2-40B4-BE49-F238E27FC236}">
                <a16:creationId xmlns:a16="http://schemas.microsoft.com/office/drawing/2014/main" id="{5E15BA2E-B330-4E28-AF6A-00747F5FC68C}"/>
              </a:ext>
            </a:extLst>
          </p:cNvPr>
          <p:cNvPicPr>
            <a:picLocks noGrp="1" noChangeAspect="1"/>
          </p:cNvPicPr>
          <p:nvPr>
            <p:ph sz="quarter" idx="4"/>
          </p:nvPr>
        </p:nvPicPr>
        <p:blipFill>
          <a:blip r:embed="rId2"/>
          <a:stretch>
            <a:fillRect/>
          </a:stretch>
        </p:blipFill>
        <p:spPr>
          <a:xfrm>
            <a:off x="6930247" y="2125414"/>
            <a:ext cx="2223180" cy="4416237"/>
          </a:xfrm>
        </p:spPr>
      </p:pic>
      <p:pic>
        <p:nvPicPr>
          <p:cNvPr id="10" name="Image 9">
            <a:extLst>
              <a:ext uri="{FF2B5EF4-FFF2-40B4-BE49-F238E27FC236}">
                <a16:creationId xmlns:a16="http://schemas.microsoft.com/office/drawing/2014/main" id="{DE9FB0A9-AC37-4934-B08F-008482EADCB5}"/>
              </a:ext>
            </a:extLst>
          </p:cNvPr>
          <p:cNvPicPr>
            <a:picLocks noChangeAspect="1"/>
          </p:cNvPicPr>
          <p:nvPr/>
        </p:nvPicPr>
        <p:blipFill>
          <a:blip r:embed="rId3"/>
          <a:stretch>
            <a:fillRect/>
          </a:stretch>
        </p:blipFill>
        <p:spPr>
          <a:xfrm>
            <a:off x="2072102" y="2002410"/>
            <a:ext cx="2411283" cy="4539241"/>
          </a:xfrm>
          <a:prstGeom prst="rect">
            <a:avLst/>
          </a:prstGeom>
        </p:spPr>
      </p:pic>
      <p:sp>
        <p:nvSpPr>
          <p:cNvPr id="12" name="Ellipse 11">
            <a:extLst>
              <a:ext uri="{FF2B5EF4-FFF2-40B4-BE49-F238E27FC236}">
                <a16:creationId xmlns:a16="http://schemas.microsoft.com/office/drawing/2014/main" id="{BE0CCB4F-4498-4831-9719-B3B60F55B1F0}"/>
              </a:ext>
            </a:extLst>
          </p:cNvPr>
          <p:cNvSpPr/>
          <p:nvPr/>
        </p:nvSpPr>
        <p:spPr>
          <a:xfrm>
            <a:off x="2893123" y="3429000"/>
            <a:ext cx="769239" cy="467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7F46AF47-B11F-47FF-A2F4-9B7164FDE810}"/>
              </a:ext>
            </a:extLst>
          </p:cNvPr>
          <p:cNvSpPr/>
          <p:nvPr/>
        </p:nvSpPr>
        <p:spPr>
          <a:xfrm>
            <a:off x="5309733" y="4004027"/>
            <a:ext cx="794165" cy="5360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D22AB209-A7D6-4872-9D87-4FEDC9D60B28}"/>
              </a:ext>
            </a:extLst>
          </p:cNvPr>
          <p:cNvPicPr>
            <a:picLocks noChangeAspect="1"/>
          </p:cNvPicPr>
          <p:nvPr/>
        </p:nvPicPr>
        <p:blipFill>
          <a:blip r:embed="rId4"/>
          <a:stretch>
            <a:fillRect/>
          </a:stretch>
        </p:blipFill>
        <p:spPr>
          <a:xfrm>
            <a:off x="23775" y="6128342"/>
            <a:ext cx="1542422" cy="713294"/>
          </a:xfrm>
          <a:prstGeom prst="rect">
            <a:avLst/>
          </a:prstGeom>
        </p:spPr>
      </p:pic>
    </p:spTree>
    <p:extLst>
      <p:ext uri="{BB962C8B-B14F-4D97-AF65-F5344CB8AC3E}">
        <p14:creationId xmlns:p14="http://schemas.microsoft.com/office/powerpoint/2010/main" val="140142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689FA-8858-4381-B27A-106B0665165F}"/>
              </a:ext>
            </a:extLst>
          </p:cNvPr>
          <p:cNvSpPr>
            <a:spLocks noGrp="1"/>
          </p:cNvSpPr>
          <p:nvPr>
            <p:ph type="title"/>
          </p:nvPr>
        </p:nvSpPr>
        <p:spPr/>
        <p:txBody>
          <a:bodyPr/>
          <a:lstStyle/>
          <a:p>
            <a:r>
              <a:rPr lang="fr-FR" dirty="0"/>
              <a:t>Exemple d’un prototype sur PROTO.IO</a:t>
            </a:r>
          </a:p>
        </p:txBody>
      </p:sp>
      <p:sp>
        <p:nvSpPr>
          <p:cNvPr id="3" name="Espace réservé du texte 2">
            <a:extLst>
              <a:ext uri="{FF2B5EF4-FFF2-40B4-BE49-F238E27FC236}">
                <a16:creationId xmlns:a16="http://schemas.microsoft.com/office/drawing/2014/main" id="{6102DE20-6865-467A-B10C-A5F61A7A6CE3}"/>
              </a:ext>
            </a:extLst>
          </p:cNvPr>
          <p:cNvSpPr>
            <a:spLocks noGrp="1"/>
          </p:cNvSpPr>
          <p:nvPr>
            <p:ph type="body" idx="1"/>
          </p:nvPr>
        </p:nvSpPr>
        <p:spPr/>
        <p:txBody>
          <a:bodyPr/>
          <a:lstStyle/>
          <a:p>
            <a:endParaRPr lang="fr-FR"/>
          </a:p>
        </p:txBody>
      </p:sp>
      <p:sp>
        <p:nvSpPr>
          <p:cNvPr id="4" name="Espace réservé du contenu 3">
            <a:extLst>
              <a:ext uri="{FF2B5EF4-FFF2-40B4-BE49-F238E27FC236}">
                <a16:creationId xmlns:a16="http://schemas.microsoft.com/office/drawing/2014/main" id="{E49998D9-FC29-429F-B398-7699DB02B370}"/>
              </a:ext>
            </a:extLst>
          </p:cNvPr>
          <p:cNvSpPr>
            <a:spLocks noGrp="1"/>
          </p:cNvSpPr>
          <p:nvPr>
            <p:ph sz="half" idx="2"/>
          </p:nvPr>
        </p:nvSpPr>
        <p:spPr/>
        <p:txBody>
          <a:bodyPr/>
          <a:lstStyle/>
          <a:p>
            <a:endParaRPr lang="fr-FR"/>
          </a:p>
        </p:txBody>
      </p:sp>
      <p:sp>
        <p:nvSpPr>
          <p:cNvPr id="5" name="Espace réservé du texte 4">
            <a:extLst>
              <a:ext uri="{FF2B5EF4-FFF2-40B4-BE49-F238E27FC236}">
                <a16:creationId xmlns:a16="http://schemas.microsoft.com/office/drawing/2014/main" id="{D1126B8B-8C0A-48EC-BCED-AC40BBDA422A}"/>
              </a:ext>
            </a:extLst>
          </p:cNvPr>
          <p:cNvSpPr>
            <a:spLocks noGrp="1"/>
          </p:cNvSpPr>
          <p:nvPr>
            <p:ph type="body" sz="quarter" idx="3"/>
          </p:nvPr>
        </p:nvSpPr>
        <p:spPr/>
        <p:txBody>
          <a:bodyPr/>
          <a:lstStyle/>
          <a:p>
            <a:endParaRPr lang="fr-FR" dirty="0"/>
          </a:p>
        </p:txBody>
      </p:sp>
      <p:pic>
        <p:nvPicPr>
          <p:cNvPr id="8" name="Espace réservé du contenu 7">
            <a:extLst>
              <a:ext uri="{FF2B5EF4-FFF2-40B4-BE49-F238E27FC236}">
                <a16:creationId xmlns:a16="http://schemas.microsoft.com/office/drawing/2014/main" id="{5E15BA2E-B330-4E28-AF6A-00747F5FC68C}"/>
              </a:ext>
            </a:extLst>
          </p:cNvPr>
          <p:cNvPicPr>
            <a:picLocks noGrp="1" noChangeAspect="1"/>
          </p:cNvPicPr>
          <p:nvPr>
            <p:ph sz="quarter" idx="4"/>
          </p:nvPr>
        </p:nvPicPr>
        <p:blipFill>
          <a:blip r:embed="rId2"/>
          <a:stretch>
            <a:fillRect/>
          </a:stretch>
        </p:blipFill>
        <p:spPr>
          <a:xfrm>
            <a:off x="2632926" y="2131367"/>
            <a:ext cx="2330024" cy="4628477"/>
          </a:xfrm>
        </p:spPr>
      </p:pic>
      <p:pic>
        <p:nvPicPr>
          <p:cNvPr id="7" name="Image 6">
            <a:extLst>
              <a:ext uri="{FF2B5EF4-FFF2-40B4-BE49-F238E27FC236}">
                <a16:creationId xmlns:a16="http://schemas.microsoft.com/office/drawing/2014/main" id="{0979987D-A74A-4681-9490-028B127D012F}"/>
              </a:ext>
            </a:extLst>
          </p:cNvPr>
          <p:cNvPicPr>
            <a:picLocks noChangeAspect="1"/>
          </p:cNvPicPr>
          <p:nvPr/>
        </p:nvPicPr>
        <p:blipFill>
          <a:blip r:embed="rId3"/>
          <a:stretch>
            <a:fillRect/>
          </a:stretch>
        </p:blipFill>
        <p:spPr>
          <a:xfrm>
            <a:off x="6952554" y="2027258"/>
            <a:ext cx="2435519" cy="4732586"/>
          </a:xfrm>
          <a:prstGeom prst="rect">
            <a:avLst/>
          </a:prstGeom>
        </p:spPr>
      </p:pic>
      <p:sp>
        <p:nvSpPr>
          <p:cNvPr id="9" name="Ellipse 8">
            <a:extLst>
              <a:ext uri="{FF2B5EF4-FFF2-40B4-BE49-F238E27FC236}">
                <a16:creationId xmlns:a16="http://schemas.microsoft.com/office/drawing/2014/main" id="{24B5DCD7-99C7-4971-A486-74C35E49BE0B}"/>
              </a:ext>
            </a:extLst>
          </p:cNvPr>
          <p:cNvSpPr/>
          <p:nvPr/>
        </p:nvSpPr>
        <p:spPr>
          <a:xfrm>
            <a:off x="2803927" y="2426737"/>
            <a:ext cx="769239" cy="467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3FC1D8CC-88AA-4056-88C3-854EC72DB3DE}"/>
              </a:ext>
            </a:extLst>
          </p:cNvPr>
          <p:cNvSpPr/>
          <p:nvPr/>
        </p:nvSpPr>
        <p:spPr>
          <a:xfrm>
            <a:off x="5608948" y="3836709"/>
            <a:ext cx="794165" cy="5360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B455F74-4C2D-422F-B3B0-B1C50C2E3CA4}"/>
              </a:ext>
            </a:extLst>
          </p:cNvPr>
          <p:cNvPicPr>
            <a:picLocks noChangeAspect="1"/>
          </p:cNvPicPr>
          <p:nvPr/>
        </p:nvPicPr>
        <p:blipFill>
          <a:blip r:embed="rId4"/>
          <a:stretch>
            <a:fillRect/>
          </a:stretch>
        </p:blipFill>
        <p:spPr>
          <a:xfrm>
            <a:off x="23775" y="6128342"/>
            <a:ext cx="1542422" cy="713294"/>
          </a:xfrm>
          <a:prstGeom prst="rect">
            <a:avLst/>
          </a:prstGeom>
        </p:spPr>
      </p:pic>
    </p:spTree>
    <p:extLst>
      <p:ext uri="{BB962C8B-B14F-4D97-AF65-F5344CB8AC3E}">
        <p14:creationId xmlns:p14="http://schemas.microsoft.com/office/powerpoint/2010/main" val="46551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F6F20-A84D-49B0-92DA-43453A4D6252}"/>
              </a:ext>
            </a:extLst>
          </p:cNvPr>
          <p:cNvSpPr>
            <a:spLocks noGrp="1"/>
          </p:cNvSpPr>
          <p:nvPr>
            <p:ph type="title"/>
          </p:nvPr>
        </p:nvSpPr>
        <p:spPr>
          <a:xfrm>
            <a:off x="581191" y="728789"/>
            <a:ext cx="11029616" cy="1013800"/>
          </a:xfrm>
        </p:spPr>
        <p:txBody>
          <a:bodyPr/>
          <a:lstStyle/>
          <a:p>
            <a:r>
              <a:rPr lang="fr-FR" dirty="0"/>
              <a:t>Quelles sont les autres alternatives ?</a:t>
            </a:r>
          </a:p>
        </p:txBody>
      </p:sp>
      <p:pic>
        <p:nvPicPr>
          <p:cNvPr id="5" name="Espace réservé du contenu 4">
            <a:extLst>
              <a:ext uri="{FF2B5EF4-FFF2-40B4-BE49-F238E27FC236}">
                <a16:creationId xmlns:a16="http://schemas.microsoft.com/office/drawing/2014/main" id="{C1C0F00B-D5F0-418A-8F57-A7C1F6D9C6EB}"/>
              </a:ext>
            </a:extLst>
          </p:cNvPr>
          <p:cNvPicPr>
            <a:picLocks noGrp="1" noChangeAspect="1"/>
          </p:cNvPicPr>
          <p:nvPr>
            <p:ph idx="1"/>
          </p:nvPr>
        </p:nvPicPr>
        <p:blipFill>
          <a:blip r:embed="rId2"/>
          <a:stretch>
            <a:fillRect/>
          </a:stretch>
        </p:blipFill>
        <p:spPr>
          <a:xfrm>
            <a:off x="87547" y="2592612"/>
            <a:ext cx="2790825" cy="609600"/>
          </a:xfrm>
        </p:spPr>
      </p:pic>
      <p:pic>
        <p:nvPicPr>
          <p:cNvPr id="7" name="Image 6">
            <a:extLst>
              <a:ext uri="{FF2B5EF4-FFF2-40B4-BE49-F238E27FC236}">
                <a16:creationId xmlns:a16="http://schemas.microsoft.com/office/drawing/2014/main" id="{23000087-7DD4-41EE-AD04-C57D28E09655}"/>
              </a:ext>
            </a:extLst>
          </p:cNvPr>
          <p:cNvPicPr>
            <a:picLocks noChangeAspect="1"/>
          </p:cNvPicPr>
          <p:nvPr/>
        </p:nvPicPr>
        <p:blipFill>
          <a:blip r:embed="rId3"/>
          <a:stretch>
            <a:fillRect/>
          </a:stretch>
        </p:blipFill>
        <p:spPr>
          <a:xfrm>
            <a:off x="2741859" y="3622505"/>
            <a:ext cx="1628775" cy="704850"/>
          </a:xfrm>
          <a:prstGeom prst="rect">
            <a:avLst/>
          </a:prstGeom>
        </p:spPr>
      </p:pic>
      <p:pic>
        <p:nvPicPr>
          <p:cNvPr id="9" name="Image 8">
            <a:extLst>
              <a:ext uri="{FF2B5EF4-FFF2-40B4-BE49-F238E27FC236}">
                <a16:creationId xmlns:a16="http://schemas.microsoft.com/office/drawing/2014/main" id="{40ECCBAC-0B47-4378-B417-E3A79F8E30DC}"/>
              </a:ext>
            </a:extLst>
          </p:cNvPr>
          <p:cNvPicPr>
            <a:picLocks noChangeAspect="1"/>
          </p:cNvPicPr>
          <p:nvPr/>
        </p:nvPicPr>
        <p:blipFill>
          <a:blip r:embed="rId4"/>
          <a:stretch>
            <a:fillRect/>
          </a:stretch>
        </p:blipFill>
        <p:spPr>
          <a:xfrm>
            <a:off x="4865285" y="2592612"/>
            <a:ext cx="2124075" cy="542925"/>
          </a:xfrm>
          <a:prstGeom prst="rect">
            <a:avLst/>
          </a:prstGeom>
        </p:spPr>
      </p:pic>
      <p:pic>
        <p:nvPicPr>
          <p:cNvPr id="13" name="Image 12">
            <a:extLst>
              <a:ext uri="{FF2B5EF4-FFF2-40B4-BE49-F238E27FC236}">
                <a16:creationId xmlns:a16="http://schemas.microsoft.com/office/drawing/2014/main" id="{36C9BEB5-AEEF-461A-A6E8-6691818B3242}"/>
              </a:ext>
            </a:extLst>
          </p:cNvPr>
          <p:cNvPicPr>
            <a:picLocks noChangeAspect="1"/>
          </p:cNvPicPr>
          <p:nvPr/>
        </p:nvPicPr>
        <p:blipFill>
          <a:blip r:embed="rId5"/>
          <a:stretch>
            <a:fillRect/>
          </a:stretch>
        </p:blipFill>
        <p:spPr>
          <a:xfrm>
            <a:off x="5244576" y="4652592"/>
            <a:ext cx="1543050" cy="828675"/>
          </a:xfrm>
          <a:prstGeom prst="rect">
            <a:avLst/>
          </a:prstGeom>
        </p:spPr>
      </p:pic>
      <p:pic>
        <p:nvPicPr>
          <p:cNvPr id="15" name="Image 14">
            <a:extLst>
              <a:ext uri="{FF2B5EF4-FFF2-40B4-BE49-F238E27FC236}">
                <a16:creationId xmlns:a16="http://schemas.microsoft.com/office/drawing/2014/main" id="{25DC86F8-316C-4E65-BE52-B64362AE1871}"/>
              </a:ext>
            </a:extLst>
          </p:cNvPr>
          <p:cNvPicPr>
            <a:picLocks noChangeAspect="1"/>
          </p:cNvPicPr>
          <p:nvPr/>
        </p:nvPicPr>
        <p:blipFill>
          <a:blip r:embed="rId6"/>
          <a:stretch>
            <a:fillRect/>
          </a:stretch>
        </p:blipFill>
        <p:spPr>
          <a:xfrm>
            <a:off x="8976273" y="2578148"/>
            <a:ext cx="1933575" cy="514350"/>
          </a:xfrm>
          <a:prstGeom prst="rect">
            <a:avLst/>
          </a:prstGeom>
        </p:spPr>
      </p:pic>
      <p:pic>
        <p:nvPicPr>
          <p:cNvPr id="17" name="Image 16">
            <a:extLst>
              <a:ext uri="{FF2B5EF4-FFF2-40B4-BE49-F238E27FC236}">
                <a16:creationId xmlns:a16="http://schemas.microsoft.com/office/drawing/2014/main" id="{B8AA9A85-3C78-48F9-8B16-636E021067E5}"/>
              </a:ext>
            </a:extLst>
          </p:cNvPr>
          <p:cNvPicPr>
            <a:picLocks noChangeAspect="1"/>
          </p:cNvPicPr>
          <p:nvPr/>
        </p:nvPicPr>
        <p:blipFill>
          <a:blip r:embed="rId7"/>
          <a:stretch>
            <a:fillRect/>
          </a:stretch>
        </p:blipFill>
        <p:spPr>
          <a:xfrm>
            <a:off x="9392390" y="4726296"/>
            <a:ext cx="1485900" cy="619125"/>
          </a:xfrm>
          <a:prstGeom prst="rect">
            <a:avLst/>
          </a:prstGeom>
        </p:spPr>
      </p:pic>
      <p:pic>
        <p:nvPicPr>
          <p:cNvPr id="19" name="Image 18">
            <a:extLst>
              <a:ext uri="{FF2B5EF4-FFF2-40B4-BE49-F238E27FC236}">
                <a16:creationId xmlns:a16="http://schemas.microsoft.com/office/drawing/2014/main" id="{FFACBD4E-15C8-4E02-B548-815030B4E05D}"/>
              </a:ext>
            </a:extLst>
          </p:cNvPr>
          <p:cNvPicPr>
            <a:picLocks noChangeAspect="1"/>
          </p:cNvPicPr>
          <p:nvPr/>
        </p:nvPicPr>
        <p:blipFill>
          <a:blip r:embed="rId8"/>
          <a:stretch>
            <a:fillRect/>
          </a:stretch>
        </p:blipFill>
        <p:spPr>
          <a:xfrm>
            <a:off x="411941" y="4757368"/>
            <a:ext cx="1803538" cy="619125"/>
          </a:xfrm>
          <a:prstGeom prst="rect">
            <a:avLst/>
          </a:prstGeom>
        </p:spPr>
      </p:pic>
      <p:pic>
        <p:nvPicPr>
          <p:cNvPr id="21" name="Image 20">
            <a:extLst>
              <a:ext uri="{FF2B5EF4-FFF2-40B4-BE49-F238E27FC236}">
                <a16:creationId xmlns:a16="http://schemas.microsoft.com/office/drawing/2014/main" id="{04FB15FC-F98C-4961-B944-11E5E7F853FA}"/>
              </a:ext>
            </a:extLst>
          </p:cNvPr>
          <p:cNvPicPr>
            <a:picLocks noChangeAspect="1"/>
          </p:cNvPicPr>
          <p:nvPr/>
        </p:nvPicPr>
        <p:blipFill>
          <a:blip r:embed="rId9"/>
          <a:stretch>
            <a:fillRect/>
          </a:stretch>
        </p:blipFill>
        <p:spPr>
          <a:xfrm>
            <a:off x="6778380" y="3662177"/>
            <a:ext cx="1982031" cy="644563"/>
          </a:xfrm>
          <a:prstGeom prst="rect">
            <a:avLst/>
          </a:prstGeom>
        </p:spPr>
      </p:pic>
    </p:spTree>
    <p:extLst>
      <p:ext uri="{BB962C8B-B14F-4D97-AF65-F5344CB8AC3E}">
        <p14:creationId xmlns:p14="http://schemas.microsoft.com/office/powerpoint/2010/main" val="81468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5" name="Image 4" descr="Valeurs numériqu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fr-FR">
                <a:solidFill>
                  <a:srgbClr val="FFFFFF"/>
                </a:solidFill>
              </a:rPr>
              <a:t>Merci de votre attention</a:t>
            </a:r>
          </a:p>
        </p:txBody>
      </p:sp>
      <p:grpSp>
        <p:nvGrpSpPr>
          <p:cNvPr id="14" name="Groupe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84A41-963C-4B2E-8163-A847E53834ED}"/>
              </a:ext>
            </a:extLst>
          </p:cNvPr>
          <p:cNvSpPr>
            <a:spLocks noGrp="1"/>
          </p:cNvSpPr>
          <p:nvPr>
            <p:ph type="title"/>
          </p:nvPr>
        </p:nvSpPr>
        <p:spPr>
          <a:xfrm>
            <a:off x="581193" y="701336"/>
            <a:ext cx="11029616" cy="1016653"/>
          </a:xfrm>
        </p:spPr>
        <p:txBody>
          <a:bodyPr>
            <a:normAutofit/>
          </a:bodyPr>
          <a:lstStyle/>
          <a:p>
            <a:r>
              <a:rPr lang="fr-FR" b="0" i="0" dirty="0">
                <a:effectLst/>
                <a:latin typeface="+mn-lt"/>
              </a:rPr>
              <a:t>Qu’est ce qu’un logiciel DE PROTOTYPAGE ?</a:t>
            </a:r>
            <a:br>
              <a:rPr lang="fr-FR" b="0" i="0" dirty="0">
                <a:effectLst/>
                <a:latin typeface="+mn-lt"/>
              </a:rPr>
            </a:br>
            <a:endParaRPr lang="fr-FR" dirty="0">
              <a:latin typeface="+mn-lt"/>
            </a:endParaRPr>
          </a:p>
        </p:txBody>
      </p:sp>
      <p:sp>
        <p:nvSpPr>
          <p:cNvPr id="4" name="Espace réservé du contenu 3">
            <a:extLst>
              <a:ext uri="{FF2B5EF4-FFF2-40B4-BE49-F238E27FC236}">
                <a16:creationId xmlns:a16="http://schemas.microsoft.com/office/drawing/2014/main" id="{A2F97E16-0DB8-4CE8-92DE-5940F5044E23}"/>
              </a:ext>
            </a:extLst>
          </p:cNvPr>
          <p:cNvSpPr>
            <a:spLocks noGrp="1"/>
          </p:cNvSpPr>
          <p:nvPr>
            <p:ph sz="half" idx="2"/>
          </p:nvPr>
        </p:nvSpPr>
        <p:spPr>
          <a:xfrm>
            <a:off x="6096000" y="2210540"/>
            <a:ext cx="5622523" cy="3535101"/>
          </a:xfrm>
        </p:spPr>
        <p:txBody>
          <a:bodyPr>
            <a:normAutofit/>
          </a:bodyPr>
          <a:lstStyle/>
          <a:p>
            <a:pPr algn="l"/>
            <a:r>
              <a:rPr lang="fr-FR" b="0" i="0" dirty="0">
                <a:solidFill>
                  <a:schemeClr val="tx1"/>
                </a:solidFill>
                <a:effectLst/>
                <a:latin typeface="Arial" panose="020B0604020202020204" pitchFamily="34" charset="0"/>
              </a:rPr>
              <a:t>Le prototypage consiste à concevoir des versions intermédiaires d’une </a:t>
            </a:r>
            <a:r>
              <a:rPr lang="fr-FR" b="0" i="0" strike="noStrike" dirty="0">
                <a:solidFill>
                  <a:schemeClr val="tx1"/>
                </a:solidFill>
                <a:effectLst/>
                <a:latin typeface="Arial" panose="020B0604020202020204" pitchFamily="34" charset="0"/>
              </a:rPr>
              <a:t>application</a:t>
            </a:r>
            <a:r>
              <a:rPr lang="fr-FR" strike="noStrike" dirty="0">
                <a:solidFill>
                  <a:schemeClr val="tx1"/>
                </a:solidFill>
                <a:latin typeface="Arial" panose="020B0604020202020204" pitchFamily="34" charset="0"/>
              </a:rPr>
              <a:t>, </a:t>
            </a:r>
            <a:r>
              <a:rPr lang="fr-FR" b="0" i="0" dirty="0">
                <a:solidFill>
                  <a:schemeClr val="tx1"/>
                </a:solidFill>
                <a:effectLst/>
                <a:latin typeface="Arial" panose="020B0604020202020204" pitchFamily="34" charset="0"/>
              </a:rPr>
              <a:t>d’un </a:t>
            </a:r>
            <a:r>
              <a:rPr lang="fr-FR" b="0" i="0" strike="noStrike" dirty="0">
                <a:solidFill>
                  <a:schemeClr val="tx1"/>
                </a:solidFill>
                <a:effectLst/>
                <a:latin typeface="Arial" panose="020B0604020202020204" pitchFamily="34" charset="0"/>
              </a:rPr>
              <a:t>site web</a:t>
            </a:r>
            <a:r>
              <a:rPr lang="fr-FR" b="0" i="0" dirty="0">
                <a:solidFill>
                  <a:schemeClr val="tx1"/>
                </a:solidFill>
                <a:effectLst/>
                <a:latin typeface="Arial" panose="020B0604020202020204" pitchFamily="34" charset="0"/>
              </a:rPr>
              <a:t>, conçues pour tester l'utilisation avant la phase proprement dite de programmation informatique. </a:t>
            </a:r>
          </a:p>
          <a:p>
            <a:pPr algn="l"/>
            <a:r>
              <a:rPr lang="fr-FR" dirty="0">
                <a:solidFill>
                  <a:schemeClr val="tx1"/>
                </a:solidFill>
                <a:latin typeface="Arial" panose="020B0604020202020204" pitchFamily="34" charset="0"/>
              </a:rPr>
              <a:t>L</a:t>
            </a:r>
            <a:r>
              <a:rPr lang="fr-FR" b="0" i="0" dirty="0">
                <a:solidFill>
                  <a:schemeClr val="tx1"/>
                </a:solidFill>
                <a:effectLst/>
                <a:latin typeface="Arial" panose="020B0604020202020204" pitchFamily="34" charset="0"/>
              </a:rPr>
              <a:t>a phase de prototypage permet de tester l'utilisation et l’utilisabilité d'un produit auprès d'utilisateurs. </a:t>
            </a:r>
          </a:p>
        </p:txBody>
      </p:sp>
      <p:pic>
        <p:nvPicPr>
          <p:cNvPr id="8" name="Espace réservé au contenu 4" descr="Graphiques">
            <a:extLst>
              <a:ext uri="{FF2B5EF4-FFF2-40B4-BE49-F238E27FC236}">
                <a16:creationId xmlns:a16="http://schemas.microsoft.com/office/drawing/2014/main" id="{BCDC958E-8746-4C6E-AA25-17A0E69EB678}"/>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473477" y="2334828"/>
            <a:ext cx="5422900" cy="3625353"/>
          </a:xfrm>
          <a:prstGeom prst="rect">
            <a:avLst/>
          </a:prstGeom>
        </p:spPr>
      </p:pic>
    </p:spTree>
    <p:extLst>
      <p:ext uri="{BB962C8B-B14F-4D97-AF65-F5344CB8AC3E}">
        <p14:creationId xmlns:p14="http://schemas.microsoft.com/office/powerpoint/2010/main" val="281254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Espace réservé au contenu 4" descr="Valeurs numériqu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e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fr-FR" dirty="0"/>
              <a:t>SOLUTION DE PROTOTYPAGE</a:t>
            </a:r>
          </a:p>
        </p:txBody>
      </p:sp>
      <p:graphicFrame>
        <p:nvGraphicFramePr>
          <p:cNvPr id="6" name="Espace réservé au contenu 5" descr="Graphique 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2258231960"/>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a:extLst>
              <a:ext uri="{FF2B5EF4-FFF2-40B4-BE49-F238E27FC236}">
                <a16:creationId xmlns:a16="http://schemas.microsoft.com/office/drawing/2014/main" id="{44C78CD9-34E2-4508-87BF-203D0168B367}"/>
              </a:ext>
            </a:extLst>
          </p:cNvPr>
          <p:cNvPicPr>
            <a:picLocks noChangeAspect="1"/>
          </p:cNvPicPr>
          <p:nvPr/>
        </p:nvPicPr>
        <p:blipFill>
          <a:blip r:embed="rId9"/>
          <a:stretch>
            <a:fillRect/>
          </a:stretch>
        </p:blipFill>
        <p:spPr>
          <a:xfrm>
            <a:off x="886395" y="3081568"/>
            <a:ext cx="987438" cy="347432"/>
          </a:xfrm>
          <a:prstGeom prst="rect">
            <a:avLst/>
          </a:prstGeom>
        </p:spPr>
      </p:pic>
      <p:pic>
        <p:nvPicPr>
          <p:cNvPr id="4" name="Image 3">
            <a:extLst>
              <a:ext uri="{FF2B5EF4-FFF2-40B4-BE49-F238E27FC236}">
                <a16:creationId xmlns:a16="http://schemas.microsoft.com/office/drawing/2014/main" id="{193C9379-017D-42EA-A269-6DDDEA305CC8}"/>
              </a:ext>
            </a:extLst>
          </p:cNvPr>
          <p:cNvPicPr>
            <a:picLocks noChangeAspect="1"/>
          </p:cNvPicPr>
          <p:nvPr/>
        </p:nvPicPr>
        <p:blipFill>
          <a:blip r:embed="rId10"/>
          <a:stretch>
            <a:fillRect/>
          </a:stretch>
        </p:blipFill>
        <p:spPr>
          <a:xfrm>
            <a:off x="905520" y="4539872"/>
            <a:ext cx="968313" cy="446467"/>
          </a:xfrm>
          <a:prstGeom prst="rect">
            <a:avLst/>
          </a:prstGeom>
        </p:spPr>
      </p:pic>
    </p:spTree>
    <p:extLst>
      <p:ext uri="{BB962C8B-B14F-4D97-AF65-F5344CB8AC3E}">
        <p14:creationId xmlns:p14="http://schemas.microsoft.com/office/powerpoint/2010/main" val="42093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F1CBAA-068E-4777-98EC-39E6305FFD31}"/>
              </a:ext>
            </a:extLst>
          </p:cNvPr>
          <p:cNvSpPr>
            <a:spLocks noGrp="1"/>
          </p:cNvSpPr>
          <p:nvPr>
            <p:ph type="title"/>
          </p:nvPr>
        </p:nvSpPr>
        <p:spPr/>
        <p:txBody>
          <a:bodyPr/>
          <a:lstStyle/>
          <a:p>
            <a:r>
              <a:rPr lang="fr-FR" dirty="0"/>
              <a:t>Comparatifs des deux solutions</a:t>
            </a:r>
          </a:p>
        </p:txBody>
      </p:sp>
      <p:sp>
        <p:nvSpPr>
          <p:cNvPr id="4" name="Espace réservé du contenu 3">
            <a:extLst>
              <a:ext uri="{FF2B5EF4-FFF2-40B4-BE49-F238E27FC236}">
                <a16:creationId xmlns:a16="http://schemas.microsoft.com/office/drawing/2014/main" id="{84F34F8A-92BF-4342-863A-9945E2AB6E5D}"/>
              </a:ext>
            </a:extLst>
          </p:cNvPr>
          <p:cNvSpPr>
            <a:spLocks noGrp="1"/>
          </p:cNvSpPr>
          <p:nvPr>
            <p:ph sz="half" idx="2"/>
          </p:nvPr>
        </p:nvSpPr>
        <p:spPr>
          <a:xfrm>
            <a:off x="581194" y="2716566"/>
            <a:ext cx="5393100" cy="4012707"/>
          </a:xfrm>
        </p:spPr>
        <p:txBody>
          <a:bodyPr>
            <a:normAutofit/>
          </a:bodyPr>
          <a:lstStyle/>
          <a:p>
            <a:r>
              <a:rPr lang="fr-FR" dirty="0"/>
              <a:t>Points forts </a:t>
            </a:r>
          </a:p>
          <a:p>
            <a:pPr marL="0" indent="0">
              <a:buNone/>
            </a:pPr>
            <a:r>
              <a:rPr lang="fr-FR" dirty="0"/>
              <a:t>Application SAAS</a:t>
            </a:r>
          </a:p>
          <a:p>
            <a:pPr marL="0" indent="0">
              <a:lnSpc>
                <a:spcPct val="107000"/>
              </a:lnSpc>
              <a:buNone/>
              <a:tabLst>
                <a:tab pos="1771650" algn="l"/>
              </a:tabLst>
            </a:pPr>
            <a:r>
              <a:rPr lang="fr-FR" dirty="0"/>
              <a:t>Possibilité d’exporter des données en format PNG ou PDF</a:t>
            </a:r>
          </a:p>
          <a:p>
            <a:pPr marL="0" indent="0">
              <a:lnSpc>
                <a:spcPct val="107000"/>
              </a:lnSpc>
              <a:buNone/>
              <a:tabLst>
                <a:tab pos="1771650" algn="l"/>
              </a:tabLst>
            </a:pPr>
            <a:r>
              <a:rPr lang="fr-FR" dirty="0"/>
              <a:t>Très intuitif</a:t>
            </a:r>
          </a:p>
          <a:p>
            <a:pPr marL="0" indent="0">
              <a:lnSpc>
                <a:spcPct val="107000"/>
              </a:lnSpc>
              <a:buNone/>
              <a:tabLst>
                <a:tab pos="1771650" algn="l"/>
              </a:tabLst>
            </a:pPr>
            <a:r>
              <a:rPr lang="fr-FR" dirty="0"/>
              <a:t>Possibilité de créer rapidement des maquettes en ligne et de les partager via un lien direct</a:t>
            </a:r>
          </a:p>
          <a:p>
            <a:pPr marL="0" indent="0">
              <a:lnSpc>
                <a:spcPct val="107000"/>
              </a:lnSpc>
              <a:buNone/>
              <a:tabLst>
                <a:tab pos="1771650" algn="l"/>
              </a:tabLst>
            </a:pPr>
            <a:r>
              <a:rPr lang="fr-FR" dirty="0"/>
              <a:t>Possibilités d’enregistrer ses créations et de les exporter hors ligne ou d’enregistrer les prototypes sur un service cloud comme Dropbox ou Google Drive.</a:t>
            </a:r>
          </a:p>
          <a:p>
            <a:pPr marL="0" indent="0">
              <a:buNone/>
            </a:pPr>
            <a:endParaRPr lang="fr-FR" dirty="0"/>
          </a:p>
        </p:txBody>
      </p:sp>
      <p:pic>
        <p:nvPicPr>
          <p:cNvPr id="8" name="Image 7">
            <a:extLst>
              <a:ext uri="{FF2B5EF4-FFF2-40B4-BE49-F238E27FC236}">
                <a16:creationId xmlns:a16="http://schemas.microsoft.com/office/drawing/2014/main" id="{EA904CE5-3B9D-4D45-9884-49C63204CAF8}"/>
              </a:ext>
            </a:extLst>
          </p:cNvPr>
          <p:cNvPicPr>
            <a:picLocks noChangeAspect="1"/>
          </p:cNvPicPr>
          <p:nvPr/>
        </p:nvPicPr>
        <p:blipFill>
          <a:blip r:embed="rId2"/>
          <a:stretch>
            <a:fillRect/>
          </a:stretch>
        </p:blipFill>
        <p:spPr>
          <a:xfrm>
            <a:off x="2506219" y="2050558"/>
            <a:ext cx="1543050" cy="542925"/>
          </a:xfrm>
          <a:prstGeom prst="rect">
            <a:avLst/>
          </a:prstGeom>
        </p:spPr>
      </p:pic>
      <p:pic>
        <p:nvPicPr>
          <p:cNvPr id="10" name="Image 9">
            <a:extLst>
              <a:ext uri="{FF2B5EF4-FFF2-40B4-BE49-F238E27FC236}">
                <a16:creationId xmlns:a16="http://schemas.microsoft.com/office/drawing/2014/main" id="{CA362EC9-B8F0-4B0C-A4DD-65C0C5C9990D}"/>
              </a:ext>
            </a:extLst>
          </p:cNvPr>
          <p:cNvPicPr>
            <a:picLocks noChangeAspect="1"/>
          </p:cNvPicPr>
          <p:nvPr/>
        </p:nvPicPr>
        <p:blipFill>
          <a:blip r:embed="rId3"/>
          <a:stretch>
            <a:fillRect/>
          </a:stretch>
        </p:blipFill>
        <p:spPr>
          <a:xfrm>
            <a:off x="8142731" y="1966287"/>
            <a:ext cx="1543050" cy="711466"/>
          </a:xfrm>
          <a:prstGeom prst="rect">
            <a:avLst/>
          </a:prstGeom>
        </p:spPr>
      </p:pic>
      <p:sp>
        <p:nvSpPr>
          <p:cNvPr id="11" name="Espace réservé du contenu 3">
            <a:extLst>
              <a:ext uri="{FF2B5EF4-FFF2-40B4-BE49-F238E27FC236}">
                <a16:creationId xmlns:a16="http://schemas.microsoft.com/office/drawing/2014/main" id="{A7C11B74-F007-46B4-848E-60D2282F6125}"/>
              </a:ext>
            </a:extLst>
          </p:cNvPr>
          <p:cNvSpPr txBox="1">
            <a:spLocks/>
          </p:cNvSpPr>
          <p:nvPr/>
        </p:nvSpPr>
        <p:spPr>
          <a:xfrm>
            <a:off x="6333948" y="2716565"/>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4" name="Espace réservé du contenu 3">
            <a:extLst>
              <a:ext uri="{FF2B5EF4-FFF2-40B4-BE49-F238E27FC236}">
                <a16:creationId xmlns:a16="http://schemas.microsoft.com/office/drawing/2014/main" id="{420806F3-E538-42DD-BF73-B68E5A14D74A}"/>
              </a:ext>
            </a:extLst>
          </p:cNvPr>
          <p:cNvSpPr txBox="1">
            <a:spLocks/>
          </p:cNvSpPr>
          <p:nvPr/>
        </p:nvSpPr>
        <p:spPr>
          <a:xfrm>
            <a:off x="6333948" y="2677753"/>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5" name="Espace réservé du contenu 3">
            <a:extLst>
              <a:ext uri="{FF2B5EF4-FFF2-40B4-BE49-F238E27FC236}">
                <a16:creationId xmlns:a16="http://schemas.microsoft.com/office/drawing/2014/main" id="{F0CB62AA-7D1F-47C0-AE6B-2C523B5021CC}"/>
              </a:ext>
            </a:extLst>
          </p:cNvPr>
          <p:cNvSpPr txBox="1">
            <a:spLocks/>
          </p:cNvSpPr>
          <p:nvPr/>
        </p:nvSpPr>
        <p:spPr>
          <a:xfrm>
            <a:off x="6458212" y="2713260"/>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Points forts </a:t>
            </a:r>
          </a:p>
          <a:p>
            <a:pPr marL="0" indent="0">
              <a:buNone/>
            </a:pPr>
            <a:r>
              <a:rPr lang="fr-FR" dirty="0"/>
              <a:t>Application SAAS</a:t>
            </a:r>
          </a:p>
          <a:p>
            <a:pPr marL="0" indent="0">
              <a:lnSpc>
                <a:spcPct val="107000"/>
              </a:lnSpc>
              <a:buNone/>
              <a:tabLst>
                <a:tab pos="1771650" algn="l"/>
              </a:tabLst>
            </a:pPr>
            <a:r>
              <a:rPr lang="fr-FR" dirty="0"/>
              <a:t>Simple d’utilisation</a:t>
            </a:r>
          </a:p>
          <a:p>
            <a:pPr marL="0" indent="0">
              <a:lnSpc>
                <a:spcPct val="107000"/>
              </a:lnSpc>
              <a:buNone/>
              <a:tabLst>
                <a:tab pos="1771650" algn="l"/>
              </a:tabLst>
            </a:pPr>
            <a:r>
              <a:rPr lang="fr-FR" dirty="0"/>
              <a:t>Possibilité de créer rapidement des maquettes en ligne et de les partager.</a:t>
            </a:r>
          </a:p>
          <a:p>
            <a:pPr marL="0" indent="0">
              <a:lnSpc>
                <a:spcPct val="107000"/>
              </a:lnSpc>
              <a:buNone/>
              <a:tabLst>
                <a:tab pos="1771650" algn="l"/>
              </a:tabLst>
            </a:pPr>
            <a:r>
              <a:rPr lang="fr-FR" dirty="0"/>
              <a:t>Possibilité d’avoir un essai gratuit sans limitation de créativité</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35728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F1CBAA-068E-4777-98EC-39E6305FFD31}"/>
              </a:ext>
            </a:extLst>
          </p:cNvPr>
          <p:cNvSpPr>
            <a:spLocks noGrp="1"/>
          </p:cNvSpPr>
          <p:nvPr>
            <p:ph type="title"/>
          </p:nvPr>
        </p:nvSpPr>
        <p:spPr/>
        <p:txBody>
          <a:bodyPr/>
          <a:lstStyle/>
          <a:p>
            <a:r>
              <a:rPr lang="fr-FR" dirty="0"/>
              <a:t>Comparatifs des deux solutions</a:t>
            </a:r>
          </a:p>
        </p:txBody>
      </p:sp>
      <p:sp>
        <p:nvSpPr>
          <p:cNvPr id="4" name="Espace réservé du contenu 3">
            <a:extLst>
              <a:ext uri="{FF2B5EF4-FFF2-40B4-BE49-F238E27FC236}">
                <a16:creationId xmlns:a16="http://schemas.microsoft.com/office/drawing/2014/main" id="{84F34F8A-92BF-4342-863A-9945E2AB6E5D}"/>
              </a:ext>
            </a:extLst>
          </p:cNvPr>
          <p:cNvSpPr>
            <a:spLocks noGrp="1"/>
          </p:cNvSpPr>
          <p:nvPr>
            <p:ph sz="half" idx="2"/>
          </p:nvPr>
        </p:nvSpPr>
        <p:spPr>
          <a:xfrm>
            <a:off x="581194" y="2716566"/>
            <a:ext cx="5393100" cy="4012707"/>
          </a:xfrm>
        </p:spPr>
        <p:txBody>
          <a:bodyPr>
            <a:normAutofit/>
          </a:bodyPr>
          <a:lstStyle/>
          <a:p>
            <a:r>
              <a:rPr lang="fr-FR" dirty="0"/>
              <a:t>Points faibles </a:t>
            </a:r>
          </a:p>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Impossibilité d’importer des données</a:t>
            </a:r>
          </a:p>
          <a:p>
            <a:pPr marL="0" indent="0">
              <a:buNone/>
            </a:pPr>
            <a:r>
              <a:rPr lang="fr-FR" dirty="0"/>
              <a:t>Assistance réduite</a:t>
            </a:r>
          </a:p>
          <a:p>
            <a:pPr marL="0" indent="0">
              <a:buNone/>
            </a:pPr>
            <a:r>
              <a:rPr lang="fr-FR" dirty="0"/>
              <a:t>Essai gratuit limité</a:t>
            </a:r>
          </a:p>
          <a:p>
            <a:pPr marL="0" indent="0">
              <a:buNone/>
            </a:pPr>
            <a:r>
              <a:rPr lang="fr-FR" dirty="0"/>
              <a:t>Logiciel en anglais</a:t>
            </a:r>
          </a:p>
          <a:p>
            <a:pPr marL="0" indent="0">
              <a:buNone/>
            </a:pPr>
            <a:endParaRPr lang="fr-FR" dirty="0"/>
          </a:p>
          <a:p>
            <a:pPr marL="0" indent="0">
              <a:buNone/>
            </a:pPr>
            <a:endParaRPr lang="fr-FR" dirty="0"/>
          </a:p>
        </p:txBody>
      </p:sp>
      <p:pic>
        <p:nvPicPr>
          <p:cNvPr id="8" name="Image 7">
            <a:extLst>
              <a:ext uri="{FF2B5EF4-FFF2-40B4-BE49-F238E27FC236}">
                <a16:creationId xmlns:a16="http://schemas.microsoft.com/office/drawing/2014/main" id="{EA904CE5-3B9D-4D45-9884-49C63204CAF8}"/>
              </a:ext>
            </a:extLst>
          </p:cNvPr>
          <p:cNvPicPr>
            <a:picLocks noChangeAspect="1"/>
          </p:cNvPicPr>
          <p:nvPr/>
        </p:nvPicPr>
        <p:blipFill>
          <a:blip r:embed="rId2"/>
          <a:stretch>
            <a:fillRect/>
          </a:stretch>
        </p:blipFill>
        <p:spPr>
          <a:xfrm>
            <a:off x="2506219" y="2050558"/>
            <a:ext cx="1543050" cy="542925"/>
          </a:xfrm>
          <a:prstGeom prst="rect">
            <a:avLst/>
          </a:prstGeom>
        </p:spPr>
      </p:pic>
      <p:pic>
        <p:nvPicPr>
          <p:cNvPr id="10" name="Image 9">
            <a:extLst>
              <a:ext uri="{FF2B5EF4-FFF2-40B4-BE49-F238E27FC236}">
                <a16:creationId xmlns:a16="http://schemas.microsoft.com/office/drawing/2014/main" id="{CA362EC9-B8F0-4B0C-A4DD-65C0C5C9990D}"/>
              </a:ext>
            </a:extLst>
          </p:cNvPr>
          <p:cNvPicPr>
            <a:picLocks noChangeAspect="1"/>
          </p:cNvPicPr>
          <p:nvPr/>
        </p:nvPicPr>
        <p:blipFill>
          <a:blip r:embed="rId3"/>
          <a:stretch>
            <a:fillRect/>
          </a:stretch>
        </p:blipFill>
        <p:spPr>
          <a:xfrm>
            <a:off x="8142731" y="1966287"/>
            <a:ext cx="1543050" cy="711466"/>
          </a:xfrm>
          <a:prstGeom prst="rect">
            <a:avLst/>
          </a:prstGeom>
        </p:spPr>
      </p:pic>
      <p:sp>
        <p:nvSpPr>
          <p:cNvPr id="11" name="Espace réservé du contenu 3">
            <a:extLst>
              <a:ext uri="{FF2B5EF4-FFF2-40B4-BE49-F238E27FC236}">
                <a16:creationId xmlns:a16="http://schemas.microsoft.com/office/drawing/2014/main" id="{A7C11B74-F007-46B4-848E-60D2282F6125}"/>
              </a:ext>
            </a:extLst>
          </p:cNvPr>
          <p:cNvSpPr txBox="1">
            <a:spLocks/>
          </p:cNvSpPr>
          <p:nvPr/>
        </p:nvSpPr>
        <p:spPr>
          <a:xfrm>
            <a:off x="6333948" y="2716565"/>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4" name="Espace réservé du contenu 3">
            <a:extLst>
              <a:ext uri="{FF2B5EF4-FFF2-40B4-BE49-F238E27FC236}">
                <a16:creationId xmlns:a16="http://schemas.microsoft.com/office/drawing/2014/main" id="{420806F3-E538-42DD-BF73-B68E5A14D74A}"/>
              </a:ext>
            </a:extLst>
          </p:cNvPr>
          <p:cNvSpPr txBox="1">
            <a:spLocks/>
          </p:cNvSpPr>
          <p:nvPr/>
        </p:nvSpPr>
        <p:spPr>
          <a:xfrm>
            <a:off x="6333948" y="2677753"/>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5" name="Espace réservé du contenu 3">
            <a:extLst>
              <a:ext uri="{FF2B5EF4-FFF2-40B4-BE49-F238E27FC236}">
                <a16:creationId xmlns:a16="http://schemas.microsoft.com/office/drawing/2014/main" id="{F0CB62AA-7D1F-47C0-AE6B-2C523B5021CC}"/>
              </a:ext>
            </a:extLst>
          </p:cNvPr>
          <p:cNvSpPr txBox="1">
            <a:spLocks/>
          </p:cNvSpPr>
          <p:nvPr/>
        </p:nvSpPr>
        <p:spPr>
          <a:xfrm>
            <a:off x="6458212" y="2713260"/>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Points faibles </a:t>
            </a:r>
          </a:p>
          <a:p>
            <a:pPr marL="0" indent="0">
              <a:buNone/>
            </a:pPr>
            <a:r>
              <a:rPr lang="fr-FR" dirty="0"/>
              <a:t>Coûts élevés </a:t>
            </a:r>
          </a:p>
          <a:p>
            <a:pPr marL="0" indent="0">
              <a:buNone/>
            </a:pPr>
            <a:r>
              <a:rPr lang="fr-FR" dirty="0"/>
              <a:t>Logiciel en anglais</a:t>
            </a:r>
          </a:p>
        </p:txBody>
      </p:sp>
    </p:spTree>
    <p:extLst>
      <p:ext uri="{BB962C8B-B14F-4D97-AF65-F5344CB8AC3E}">
        <p14:creationId xmlns:p14="http://schemas.microsoft.com/office/powerpoint/2010/main" val="299935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F1CBAA-068E-4777-98EC-39E6305FFD31}"/>
              </a:ext>
            </a:extLst>
          </p:cNvPr>
          <p:cNvSpPr>
            <a:spLocks noGrp="1"/>
          </p:cNvSpPr>
          <p:nvPr>
            <p:ph type="title"/>
          </p:nvPr>
        </p:nvSpPr>
        <p:spPr/>
        <p:txBody>
          <a:bodyPr/>
          <a:lstStyle/>
          <a:p>
            <a:r>
              <a:rPr lang="fr-FR" dirty="0"/>
              <a:t>Comparatifs des deux solutions</a:t>
            </a:r>
          </a:p>
        </p:txBody>
      </p:sp>
      <p:sp>
        <p:nvSpPr>
          <p:cNvPr id="4" name="Espace réservé du contenu 3">
            <a:extLst>
              <a:ext uri="{FF2B5EF4-FFF2-40B4-BE49-F238E27FC236}">
                <a16:creationId xmlns:a16="http://schemas.microsoft.com/office/drawing/2014/main" id="{84F34F8A-92BF-4342-863A-9945E2AB6E5D}"/>
              </a:ext>
            </a:extLst>
          </p:cNvPr>
          <p:cNvSpPr>
            <a:spLocks noGrp="1"/>
          </p:cNvSpPr>
          <p:nvPr>
            <p:ph sz="half" idx="2"/>
          </p:nvPr>
        </p:nvSpPr>
        <p:spPr>
          <a:xfrm>
            <a:off x="581194" y="2716566"/>
            <a:ext cx="5393100" cy="4012707"/>
          </a:xfrm>
        </p:spPr>
        <p:txBody>
          <a:bodyPr>
            <a:normAutofit/>
          </a:bodyPr>
          <a:lstStyle/>
          <a:p>
            <a:r>
              <a:rPr lang="fr-FR" dirty="0"/>
              <a:t>Coûts</a:t>
            </a:r>
          </a:p>
          <a:p>
            <a:pPr marL="0" indent="0">
              <a:buNone/>
            </a:pPr>
            <a:endParaRPr lang="fr-FR" dirty="0"/>
          </a:p>
        </p:txBody>
      </p:sp>
      <p:pic>
        <p:nvPicPr>
          <p:cNvPr id="8" name="Image 7">
            <a:extLst>
              <a:ext uri="{FF2B5EF4-FFF2-40B4-BE49-F238E27FC236}">
                <a16:creationId xmlns:a16="http://schemas.microsoft.com/office/drawing/2014/main" id="{EA904CE5-3B9D-4D45-9884-49C63204CAF8}"/>
              </a:ext>
            </a:extLst>
          </p:cNvPr>
          <p:cNvPicPr>
            <a:picLocks noChangeAspect="1"/>
          </p:cNvPicPr>
          <p:nvPr/>
        </p:nvPicPr>
        <p:blipFill>
          <a:blip r:embed="rId2"/>
          <a:stretch>
            <a:fillRect/>
          </a:stretch>
        </p:blipFill>
        <p:spPr>
          <a:xfrm>
            <a:off x="2506219" y="2050558"/>
            <a:ext cx="1543050" cy="542925"/>
          </a:xfrm>
          <a:prstGeom prst="rect">
            <a:avLst/>
          </a:prstGeom>
        </p:spPr>
      </p:pic>
      <p:pic>
        <p:nvPicPr>
          <p:cNvPr id="10" name="Image 9">
            <a:extLst>
              <a:ext uri="{FF2B5EF4-FFF2-40B4-BE49-F238E27FC236}">
                <a16:creationId xmlns:a16="http://schemas.microsoft.com/office/drawing/2014/main" id="{CA362EC9-B8F0-4B0C-A4DD-65C0C5C9990D}"/>
              </a:ext>
            </a:extLst>
          </p:cNvPr>
          <p:cNvPicPr>
            <a:picLocks noChangeAspect="1"/>
          </p:cNvPicPr>
          <p:nvPr/>
        </p:nvPicPr>
        <p:blipFill>
          <a:blip r:embed="rId3"/>
          <a:stretch>
            <a:fillRect/>
          </a:stretch>
        </p:blipFill>
        <p:spPr>
          <a:xfrm>
            <a:off x="8142731" y="1966287"/>
            <a:ext cx="1543050" cy="711466"/>
          </a:xfrm>
          <a:prstGeom prst="rect">
            <a:avLst/>
          </a:prstGeom>
        </p:spPr>
      </p:pic>
      <p:sp>
        <p:nvSpPr>
          <p:cNvPr id="11" name="Espace réservé du contenu 3">
            <a:extLst>
              <a:ext uri="{FF2B5EF4-FFF2-40B4-BE49-F238E27FC236}">
                <a16:creationId xmlns:a16="http://schemas.microsoft.com/office/drawing/2014/main" id="{A7C11B74-F007-46B4-848E-60D2282F6125}"/>
              </a:ext>
            </a:extLst>
          </p:cNvPr>
          <p:cNvSpPr txBox="1">
            <a:spLocks/>
          </p:cNvSpPr>
          <p:nvPr/>
        </p:nvSpPr>
        <p:spPr>
          <a:xfrm>
            <a:off x="6333948" y="2716565"/>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4" name="Espace réservé du contenu 3">
            <a:extLst>
              <a:ext uri="{FF2B5EF4-FFF2-40B4-BE49-F238E27FC236}">
                <a16:creationId xmlns:a16="http://schemas.microsoft.com/office/drawing/2014/main" id="{420806F3-E538-42DD-BF73-B68E5A14D74A}"/>
              </a:ext>
            </a:extLst>
          </p:cNvPr>
          <p:cNvSpPr txBox="1">
            <a:spLocks/>
          </p:cNvSpPr>
          <p:nvPr/>
        </p:nvSpPr>
        <p:spPr>
          <a:xfrm>
            <a:off x="6333948" y="2677753"/>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5" name="Espace réservé du contenu 3">
            <a:extLst>
              <a:ext uri="{FF2B5EF4-FFF2-40B4-BE49-F238E27FC236}">
                <a16:creationId xmlns:a16="http://schemas.microsoft.com/office/drawing/2014/main" id="{F0CB62AA-7D1F-47C0-AE6B-2C523B5021CC}"/>
              </a:ext>
            </a:extLst>
          </p:cNvPr>
          <p:cNvSpPr txBox="1">
            <a:spLocks/>
          </p:cNvSpPr>
          <p:nvPr/>
        </p:nvSpPr>
        <p:spPr>
          <a:xfrm>
            <a:off x="6458212" y="2713260"/>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Coûts</a:t>
            </a:r>
          </a:p>
          <a:p>
            <a:pPr marL="0" indent="0">
              <a:buNone/>
            </a:pPr>
            <a:endParaRPr lang="fr-FR" dirty="0"/>
          </a:p>
        </p:txBody>
      </p:sp>
      <p:pic>
        <p:nvPicPr>
          <p:cNvPr id="5" name="Image 4">
            <a:extLst>
              <a:ext uri="{FF2B5EF4-FFF2-40B4-BE49-F238E27FC236}">
                <a16:creationId xmlns:a16="http://schemas.microsoft.com/office/drawing/2014/main" id="{D42B268F-88F9-4D56-BF9A-25CE3517B9BE}"/>
              </a:ext>
            </a:extLst>
          </p:cNvPr>
          <p:cNvPicPr>
            <a:picLocks noChangeAspect="1"/>
          </p:cNvPicPr>
          <p:nvPr/>
        </p:nvPicPr>
        <p:blipFill>
          <a:blip r:embed="rId4"/>
          <a:stretch>
            <a:fillRect/>
          </a:stretch>
        </p:blipFill>
        <p:spPr>
          <a:xfrm>
            <a:off x="5557421" y="3450388"/>
            <a:ext cx="6552957" cy="2342812"/>
          </a:xfrm>
          <a:prstGeom prst="rect">
            <a:avLst/>
          </a:prstGeom>
        </p:spPr>
      </p:pic>
      <p:pic>
        <p:nvPicPr>
          <p:cNvPr id="7" name="Image 6">
            <a:extLst>
              <a:ext uri="{FF2B5EF4-FFF2-40B4-BE49-F238E27FC236}">
                <a16:creationId xmlns:a16="http://schemas.microsoft.com/office/drawing/2014/main" id="{26AFE26E-448F-4EC4-8B3E-1DF56C9F153B}"/>
              </a:ext>
            </a:extLst>
          </p:cNvPr>
          <p:cNvPicPr>
            <a:picLocks noChangeAspect="1"/>
          </p:cNvPicPr>
          <p:nvPr/>
        </p:nvPicPr>
        <p:blipFill>
          <a:blip r:embed="rId5"/>
          <a:stretch>
            <a:fillRect/>
          </a:stretch>
        </p:blipFill>
        <p:spPr>
          <a:xfrm>
            <a:off x="340688" y="3294725"/>
            <a:ext cx="4976227" cy="2827039"/>
          </a:xfrm>
          <a:prstGeom prst="rect">
            <a:avLst/>
          </a:prstGeom>
        </p:spPr>
      </p:pic>
    </p:spTree>
    <p:extLst>
      <p:ext uri="{BB962C8B-B14F-4D97-AF65-F5344CB8AC3E}">
        <p14:creationId xmlns:p14="http://schemas.microsoft.com/office/powerpoint/2010/main" val="8899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F1CBAA-068E-4777-98EC-39E6305FFD31}"/>
              </a:ext>
            </a:extLst>
          </p:cNvPr>
          <p:cNvSpPr>
            <a:spLocks noGrp="1"/>
          </p:cNvSpPr>
          <p:nvPr>
            <p:ph type="title"/>
          </p:nvPr>
        </p:nvSpPr>
        <p:spPr/>
        <p:txBody>
          <a:bodyPr/>
          <a:lstStyle/>
          <a:p>
            <a:r>
              <a:rPr lang="fr-FR" dirty="0"/>
              <a:t>Comparatifs des deux solutions</a:t>
            </a:r>
          </a:p>
        </p:txBody>
      </p:sp>
      <p:sp>
        <p:nvSpPr>
          <p:cNvPr id="4" name="Espace réservé du contenu 3">
            <a:extLst>
              <a:ext uri="{FF2B5EF4-FFF2-40B4-BE49-F238E27FC236}">
                <a16:creationId xmlns:a16="http://schemas.microsoft.com/office/drawing/2014/main" id="{84F34F8A-92BF-4342-863A-9945E2AB6E5D}"/>
              </a:ext>
            </a:extLst>
          </p:cNvPr>
          <p:cNvSpPr>
            <a:spLocks noGrp="1"/>
          </p:cNvSpPr>
          <p:nvPr>
            <p:ph sz="half" idx="2"/>
          </p:nvPr>
        </p:nvSpPr>
        <p:spPr>
          <a:xfrm>
            <a:off x="40610" y="2611236"/>
            <a:ext cx="5393100" cy="4012707"/>
          </a:xfrm>
        </p:spPr>
        <p:txBody>
          <a:bodyPr>
            <a:normAutofit/>
          </a:bodyPr>
          <a:lstStyle/>
          <a:p>
            <a:r>
              <a:rPr lang="fr-FR" dirty="0"/>
              <a:t>Interface</a:t>
            </a:r>
          </a:p>
          <a:p>
            <a:pPr marL="0" indent="0">
              <a:buNone/>
            </a:pPr>
            <a:endParaRPr lang="fr-FR" dirty="0"/>
          </a:p>
        </p:txBody>
      </p:sp>
      <p:pic>
        <p:nvPicPr>
          <p:cNvPr id="8" name="Image 7">
            <a:extLst>
              <a:ext uri="{FF2B5EF4-FFF2-40B4-BE49-F238E27FC236}">
                <a16:creationId xmlns:a16="http://schemas.microsoft.com/office/drawing/2014/main" id="{EA904CE5-3B9D-4D45-9884-49C63204CAF8}"/>
              </a:ext>
            </a:extLst>
          </p:cNvPr>
          <p:cNvPicPr>
            <a:picLocks noChangeAspect="1"/>
          </p:cNvPicPr>
          <p:nvPr/>
        </p:nvPicPr>
        <p:blipFill>
          <a:blip r:embed="rId3"/>
          <a:stretch>
            <a:fillRect/>
          </a:stretch>
        </p:blipFill>
        <p:spPr>
          <a:xfrm>
            <a:off x="2319788" y="2052852"/>
            <a:ext cx="1543050" cy="542925"/>
          </a:xfrm>
          <a:prstGeom prst="rect">
            <a:avLst/>
          </a:prstGeom>
        </p:spPr>
      </p:pic>
      <p:pic>
        <p:nvPicPr>
          <p:cNvPr id="10" name="Image 9">
            <a:extLst>
              <a:ext uri="{FF2B5EF4-FFF2-40B4-BE49-F238E27FC236}">
                <a16:creationId xmlns:a16="http://schemas.microsoft.com/office/drawing/2014/main" id="{CA362EC9-B8F0-4B0C-A4DD-65C0C5C9990D}"/>
              </a:ext>
            </a:extLst>
          </p:cNvPr>
          <p:cNvPicPr>
            <a:picLocks noChangeAspect="1"/>
          </p:cNvPicPr>
          <p:nvPr/>
        </p:nvPicPr>
        <p:blipFill>
          <a:blip r:embed="rId4"/>
          <a:stretch>
            <a:fillRect/>
          </a:stretch>
        </p:blipFill>
        <p:spPr>
          <a:xfrm>
            <a:off x="7658814" y="2005099"/>
            <a:ext cx="1543050" cy="711466"/>
          </a:xfrm>
          <a:prstGeom prst="rect">
            <a:avLst/>
          </a:prstGeom>
        </p:spPr>
      </p:pic>
      <p:sp>
        <p:nvSpPr>
          <p:cNvPr id="11" name="Espace réservé du contenu 3">
            <a:extLst>
              <a:ext uri="{FF2B5EF4-FFF2-40B4-BE49-F238E27FC236}">
                <a16:creationId xmlns:a16="http://schemas.microsoft.com/office/drawing/2014/main" id="{A7C11B74-F007-46B4-848E-60D2282F6125}"/>
              </a:ext>
            </a:extLst>
          </p:cNvPr>
          <p:cNvSpPr txBox="1">
            <a:spLocks/>
          </p:cNvSpPr>
          <p:nvPr/>
        </p:nvSpPr>
        <p:spPr>
          <a:xfrm>
            <a:off x="6333948" y="2716565"/>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4" name="Espace réservé du contenu 3">
            <a:extLst>
              <a:ext uri="{FF2B5EF4-FFF2-40B4-BE49-F238E27FC236}">
                <a16:creationId xmlns:a16="http://schemas.microsoft.com/office/drawing/2014/main" id="{420806F3-E538-42DD-BF73-B68E5A14D74A}"/>
              </a:ext>
            </a:extLst>
          </p:cNvPr>
          <p:cNvSpPr txBox="1">
            <a:spLocks/>
          </p:cNvSpPr>
          <p:nvPr/>
        </p:nvSpPr>
        <p:spPr>
          <a:xfrm>
            <a:off x="6333948" y="2677753"/>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fr-FR" dirty="0"/>
          </a:p>
        </p:txBody>
      </p:sp>
      <p:sp>
        <p:nvSpPr>
          <p:cNvPr id="15" name="Espace réservé du contenu 3">
            <a:extLst>
              <a:ext uri="{FF2B5EF4-FFF2-40B4-BE49-F238E27FC236}">
                <a16:creationId xmlns:a16="http://schemas.microsoft.com/office/drawing/2014/main" id="{F0CB62AA-7D1F-47C0-AE6B-2C523B5021CC}"/>
              </a:ext>
            </a:extLst>
          </p:cNvPr>
          <p:cNvSpPr txBox="1">
            <a:spLocks/>
          </p:cNvSpPr>
          <p:nvPr/>
        </p:nvSpPr>
        <p:spPr>
          <a:xfrm>
            <a:off x="5750031" y="2638941"/>
            <a:ext cx="5393100" cy="401270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Interface</a:t>
            </a:r>
          </a:p>
          <a:p>
            <a:pPr marL="0" indent="0">
              <a:buNone/>
            </a:pPr>
            <a:endParaRPr lang="fr-FR" dirty="0"/>
          </a:p>
        </p:txBody>
      </p:sp>
      <p:pic>
        <p:nvPicPr>
          <p:cNvPr id="6" name="Image 5">
            <a:extLst>
              <a:ext uri="{FF2B5EF4-FFF2-40B4-BE49-F238E27FC236}">
                <a16:creationId xmlns:a16="http://schemas.microsoft.com/office/drawing/2014/main" id="{E6B1840D-9C17-40D7-B54F-46BA5982B72F}"/>
              </a:ext>
            </a:extLst>
          </p:cNvPr>
          <p:cNvPicPr>
            <a:picLocks noChangeAspect="1"/>
          </p:cNvPicPr>
          <p:nvPr/>
        </p:nvPicPr>
        <p:blipFill>
          <a:blip r:embed="rId5"/>
          <a:stretch>
            <a:fillRect/>
          </a:stretch>
        </p:blipFill>
        <p:spPr>
          <a:xfrm>
            <a:off x="73735" y="3123242"/>
            <a:ext cx="5643171" cy="3199352"/>
          </a:xfrm>
          <a:prstGeom prst="rect">
            <a:avLst/>
          </a:prstGeom>
        </p:spPr>
      </p:pic>
      <p:pic>
        <p:nvPicPr>
          <p:cNvPr id="13" name="Picture 4">
            <a:extLst>
              <a:ext uri="{FF2B5EF4-FFF2-40B4-BE49-F238E27FC236}">
                <a16:creationId xmlns:a16="http://schemas.microsoft.com/office/drawing/2014/main" id="{41B0F755-12BC-4E0A-91F1-E10429DB8A3C}"/>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884138" y="3158611"/>
            <a:ext cx="6292719" cy="3128613"/>
          </a:xfrm>
          <a:prstGeom prst="rect">
            <a:avLst/>
          </a:prstGeom>
          <a:noFill/>
          <a:ln>
            <a:noFill/>
          </a:ln>
        </p:spPr>
      </p:pic>
    </p:spTree>
    <p:extLst>
      <p:ext uri="{BB962C8B-B14F-4D97-AF65-F5344CB8AC3E}">
        <p14:creationId xmlns:p14="http://schemas.microsoft.com/office/powerpoint/2010/main" val="3733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D886F-2B4C-4C53-B7F7-4BB6105B2D70}"/>
              </a:ext>
            </a:extLst>
          </p:cNvPr>
          <p:cNvSpPr>
            <a:spLocks noGrp="1"/>
          </p:cNvSpPr>
          <p:nvPr>
            <p:ph type="title"/>
          </p:nvPr>
        </p:nvSpPr>
        <p:spPr/>
        <p:txBody>
          <a:bodyPr/>
          <a:lstStyle/>
          <a:p>
            <a:r>
              <a:rPr lang="fr-FR" dirty="0"/>
              <a:t>Exemple d’un prototype sur PROTO.IO</a:t>
            </a:r>
          </a:p>
        </p:txBody>
      </p:sp>
      <p:sp>
        <p:nvSpPr>
          <p:cNvPr id="3" name="Espace réservé du texte 2">
            <a:extLst>
              <a:ext uri="{FF2B5EF4-FFF2-40B4-BE49-F238E27FC236}">
                <a16:creationId xmlns:a16="http://schemas.microsoft.com/office/drawing/2014/main" id="{A618E6F4-29D5-4DF8-A77A-3F03427F5524}"/>
              </a:ext>
            </a:extLst>
          </p:cNvPr>
          <p:cNvSpPr>
            <a:spLocks noGrp="1"/>
          </p:cNvSpPr>
          <p:nvPr>
            <p:ph type="body" idx="1"/>
          </p:nvPr>
        </p:nvSpPr>
        <p:spPr/>
        <p:txBody>
          <a:bodyPr/>
          <a:lstStyle/>
          <a:p>
            <a:endParaRPr lang="fr-FR"/>
          </a:p>
        </p:txBody>
      </p:sp>
      <p:pic>
        <p:nvPicPr>
          <p:cNvPr id="8" name="Espace réservé du contenu 7">
            <a:extLst>
              <a:ext uri="{FF2B5EF4-FFF2-40B4-BE49-F238E27FC236}">
                <a16:creationId xmlns:a16="http://schemas.microsoft.com/office/drawing/2014/main" id="{5FEF841B-7AD0-41F2-9983-7947BF55C27C}"/>
              </a:ext>
            </a:extLst>
          </p:cNvPr>
          <p:cNvPicPr>
            <a:picLocks noGrp="1" noChangeAspect="1"/>
          </p:cNvPicPr>
          <p:nvPr>
            <p:ph sz="half" idx="2"/>
          </p:nvPr>
        </p:nvPicPr>
        <p:blipFill>
          <a:blip r:embed="rId2"/>
          <a:stretch>
            <a:fillRect/>
          </a:stretch>
        </p:blipFill>
        <p:spPr>
          <a:xfrm>
            <a:off x="2070560" y="2027605"/>
            <a:ext cx="2535926" cy="4635566"/>
          </a:xfrm>
        </p:spPr>
      </p:pic>
      <p:sp>
        <p:nvSpPr>
          <p:cNvPr id="5" name="Espace réservé du texte 4">
            <a:extLst>
              <a:ext uri="{FF2B5EF4-FFF2-40B4-BE49-F238E27FC236}">
                <a16:creationId xmlns:a16="http://schemas.microsoft.com/office/drawing/2014/main" id="{77373B6A-E5D2-4B7A-ADBD-E5C7FA35AE2D}"/>
              </a:ext>
            </a:extLst>
          </p:cNvPr>
          <p:cNvSpPr>
            <a:spLocks noGrp="1"/>
          </p:cNvSpPr>
          <p:nvPr>
            <p:ph type="body" sz="quarter" idx="3"/>
          </p:nvPr>
        </p:nvSpPr>
        <p:spPr/>
        <p:txBody>
          <a:bodyPr/>
          <a:lstStyle/>
          <a:p>
            <a:endParaRPr lang="fr-FR"/>
          </a:p>
        </p:txBody>
      </p:sp>
      <p:pic>
        <p:nvPicPr>
          <p:cNvPr id="10" name="Image 9">
            <a:extLst>
              <a:ext uri="{FF2B5EF4-FFF2-40B4-BE49-F238E27FC236}">
                <a16:creationId xmlns:a16="http://schemas.microsoft.com/office/drawing/2014/main" id="{00AC31AF-E66E-49CA-8042-408E38B236BE}"/>
              </a:ext>
            </a:extLst>
          </p:cNvPr>
          <p:cNvPicPr>
            <a:picLocks noChangeAspect="1"/>
          </p:cNvPicPr>
          <p:nvPr/>
        </p:nvPicPr>
        <p:blipFill>
          <a:blip r:embed="rId3"/>
          <a:stretch>
            <a:fillRect/>
          </a:stretch>
        </p:blipFill>
        <p:spPr>
          <a:xfrm>
            <a:off x="7157635" y="2123930"/>
            <a:ext cx="2411283" cy="4539241"/>
          </a:xfrm>
          <a:prstGeom prst="rect">
            <a:avLst/>
          </a:prstGeom>
        </p:spPr>
      </p:pic>
      <p:sp>
        <p:nvSpPr>
          <p:cNvPr id="14" name="Espace réservé du contenu 13">
            <a:extLst>
              <a:ext uri="{FF2B5EF4-FFF2-40B4-BE49-F238E27FC236}">
                <a16:creationId xmlns:a16="http://schemas.microsoft.com/office/drawing/2014/main" id="{3C075A0E-F7ED-4EEB-A997-E0078866B897}"/>
              </a:ext>
            </a:extLst>
          </p:cNvPr>
          <p:cNvSpPr>
            <a:spLocks noGrp="1"/>
          </p:cNvSpPr>
          <p:nvPr>
            <p:ph sz="quarter" idx="4"/>
          </p:nvPr>
        </p:nvSpPr>
        <p:spPr/>
        <p:txBody>
          <a:bodyPr/>
          <a:lstStyle/>
          <a:p>
            <a:endParaRPr lang="fr-FR" dirty="0"/>
          </a:p>
        </p:txBody>
      </p:sp>
      <p:sp>
        <p:nvSpPr>
          <p:cNvPr id="16" name="Ellipse 15">
            <a:extLst>
              <a:ext uri="{FF2B5EF4-FFF2-40B4-BE49-F238E27FC236}">
                <a16:creationId xmlns:a16="http://schemas.microsoft.com/office/drawing/2014/main" id="{A9F2AB80-5857-4268-89E9-789344CBEF50}"/>
              </a:ext>
            </a:extLst>
          </p:cNvPr>
          <p:cNvSpPr/>
          <p:nvPr/>
        </p:nvSpPr>
        <p:spPr>
          <a:xfrm>
            <a:off x="2727360" y="5203596"/>
            <a:ext cx="1222326" cy="418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C3242590-F4F1-41D8-A982-8C66A0C0CAF4}"/>
              </a:ext>
            </a:extLst>
          </p:cNvPr>
          <p:cNvSpPr/>
          <p:nvPr/>
        </p:nvSpPr>
        <p:spPr>
          <a:xfrm>
            <a:off x="5344135" y="3857545"/>
            <a:ext cx="794165" cy="5360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F48E9824-01F8-47B1-BAB2-49181B065C22}"/>
              </a:ext>
            </a:extLst>
          </p:cNvPr>
          <p:cNvPicPr>
            <a:picLocks noChangeAspect="1"/>
          </p:cNvPicPr>
          <p:nvPr/>
        </p:nvPicPr>
        <p:blipFill>
          <a:blip r:embed="rId4"/>
          <a:stretch>
            <a:fillRect/>
          </a:stretch>
        </p:blipFill>
        <p:spPr>
          <a:xfrm>
            <a:off x="23775" y="6128342"/>
            <a:ext cx="1542422" cy="713294"/>
          </a:xfrm>
          <a:prstGeom prst="rect">
            <a:avLst/>
          </a:prstGeom>
        </p:spPr>
      </p:pic>
    </p:spTree>
    <p:extLst>
      <p:ext uri="{BB962C8B-B14F-4D97-AF65-F5344CB8AC3E}">
        <p14:creationId xmlns:p14="http://schemas.microsoft.com/office/powerpoint/2010/main" val="73048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689FA-8858-4381-B27A-106B0665165F}"/>
              </a:ext>
            </a:extLst>
          </p:cNvPr>
          <p:cNvSpPr>
            <a:spLocks noGrp="1"/>
          </p:cNvSpPr>
          <p:nvPr>
            <p:ph type="title"/>
          </p:nvPr>
        </p:nvSpPr>
        <p:spPr/>
        <p:txBody>
          <a:bodyPr/>
          <a:lstStyle/>
          <a:p>
            <a:r>
              <a:rPr lang="fr-FR" dirty="0"/>
              <a:t>Exemple d’un prototype sur PROTO.IO</a:t>
            </a:r>
          </a:p>
        </p:txBody>
      </p:sp>
      <p:sp>
        <p:nvSpPr>
          <p:cNvPr id="3" name="Espace réservé du texte 2">
            <a:extLst>
              <a:ext uri="{FF2B5EF4-FFF2-40B4-BE49-F238E27FC236}">
                <a16:creationId xmlns:a16="http://schemas.microsoft.com/office/drawing/2014/main" id="{6102DE20-6865-467A-B10C-A5F61A7A6CE3}"/>
              </a:ext>
            </a:extLst>
          </p:cNvPr>
          <p:cNvSpPr>
            <a:spLocks noGrp="1"/>
          </p:cNvSpPr>
          <p:nvPr>
            <p:ph type="body" idx="1"/>
          </p:nvPr>
        </p:nvSpPr>
        <p:spPr/>
        <p:txBody>
          <a:bodyPr/>
          <a:lstStyle/>
          <a:p>
            <a:endParaRPr lang="fr-FR"/>
          </a:p>
        </p:txBody>
      </p:sp>
      <p:sp>
        <p:nvSpPr>
          <p:cNvPr id="4" name="Espace réservé du contenu 3">
            <a:extLst>
              <a:ext uri="{FF2B5EF4-FFF2-40B4-BE49-F238E27FC236}">
                <a16:creationId xmlns:a16="http://schemas.microsoft.com/office/drawing/2014/main" id="{E49998D9-FC29-429F-B398-7699DB02B370}"/>
              </a:ext>
            </a:extLst>
          </p:cNvPr>
          <p:cNvSpPr>
            <a:spLocks noGrp="1"/>
          </p:cNvSpPr>
          <p:nvPr>
            <p:ph sz="half" idx="2"/>
          </p:nvPr>
        </p:nvSpPr>
        <p:spPr>
          <a:xfrm>
            <a:off x="520229" y="3013505"/>
            <a:ext cx="5393100" cy="2934999"/>
          </a:xfrm>
        </p:spPr>
        <p:txBody>
          <a:bodyPr/>
          <a:lstStyle/>
          <a:p>
            <a:endParaRPr lang="fr-FR" dirty="0"/>
          </a:p>
        </p:txBody>
      </p:sp>
      <p:sp>
        <p:nvSpPr>
          <p:cNvPr id="5" name="Espace réservé du texte 4">
            <a:extLst>
              <a:ext uri="{FF2B5EF4-FFF2-40B4-BE49-F238E27FC236}">
                <a16:creationId xmlns:a16="http://schemas.microsoft.com/office/drawing/2014/main" id="{D1126B8B-8C0A-48EC-BCED-AC40BBDA422A}"/>
              </a:ext>
            </a:extLst>
          </p:cNvPr>
          <p:cNvSpPr>
            <a:spLocks noGrp="1"/>
          </p:cNvSpPr>
          <p:nvPr>
            <p:ph type="body" sz="quarter" idx="3"/>
          </p:nvPr>
        </p:nvSpPr>
        <p:spPr/>
        <p:txBody>
          <a:bodyPr/>
          <a:lstStyle/>
          <a:p>
            <a:endParaRPr lang="fr-FR"/>
          </a:p>
        </p:txBody>
      </p:sp>
      <p:sp>
        <p:nvSpPr>
          <p:cNvPr id="6" name="Espace réservé du contenu 5">
            <a:extLst>
              <a:ext uri="{FF2B5EF4-FFF2-40B4-BE49-F238E27FC236}">
                <a16:creationId xmlns:a16="http://schemas.microsoft.com/office/drawing/2014/main" id="{C10837B7-8128-452D-B1CD-B30FA5006F1D}"/>
              </a:ext>
            </a:extLst>
          </p:cNvPr>
          <p:cNvSpPr>
            <a:spLocks noGrp="1"/>
          </p:cNvSpPr>
          <p:nvPr>
            <p:ph sz="quarter" idx="4"/>
          </p:nvPr>
        </p:nvSpPr>
        <p:spPr/>
        <p:txBody>
          <a:bodyPr/>
          <a:lstStyle/>
          <a:p>
            <a:endParaRPr lang="fr-FR" dirty="0"/>
          </a:p>
        </p:txBody>
      </p:sp>
      <p:pic>
        <p:nvPicPr>
          <p:cNvPr id="8" name="Espace réservé du contenu 11">
            <a:extLst>
              <a:ext uri="{FF2B5EF4-FFF2-40B4-BE49-F238E27FC236}">
                <a16:creationId xmlns:a16="http://schemas.microsoft.com/office/drawing/2014/main" id="{00AD459D-C8C7-4E04-803A-AF6F9BA04337}"/>
              </a:ext>
            </a:extLst>
          </p:cNvPr>
          <p:cNvPicPr>
            <a:picLocks noChangeAspect="1"/>
          </p:cNvPicPr>
          <p:nvPr/>
        </p:nvPicPr>
        <p:blipFill>
          <a:blip r:embed="rId2"/>
          <a:stretch>
            <a:fillRect/>
          </a:stretch>
        </p:blipFill>
        <p:spPr>
          <a:xfrm>
            <a:off x="7463248" y="1948203"/>
            <a:ext cx="2253965" cy="4593448"/>
          </a:xfrm>
          <a:prstGeom prst="rect">
            <a:avLst/>
          </a:prstGeom>
        </p:spPr>
      </p:pic>
      <p:pic>
        <p:nvPicPr>
          <p:cNvPr id="10" name="Image 9">
            <a:extLst>
              <a:ext uri="{FF2B5EF4-FFF2-40B4-BE49-F238E27FC236}">
                <a16:creationId xmlns:a16="http://schemas.microsoft.com/office/drawing/2014/main" id="{DE9FB0A9-AC37-4934-B08F-008482EADCB5}"/>
              </a:ext>
            </a:extLst>
          </p:cNvPr>
          <p:cNvPicPr>
            <a:picLocks noChangeAspect="1"/>
          </p:cNvPicPr>
          <p:nvPr/>
        </p:nvPicPr>
        <p:blipFill>
          <a:blip r:embed="rId3"/>
          <a:stretch>
            <a:fillRect/>
          </a:stretch>
        </p:blipFill>
        <p:spPr>
          <a:xfrm>
            <a:off x="2072102" y="2002410"/>
            <a:ext cx="2411283" cy="4539241"/>
          </a:xfrm>
          <a:prstGeom prst="rect">
            <a:avLst/>
          </a:prstGeom>
        </p:spPr>
      </p:pic>
      <p:sp>
        <p:nvSpPr>
          <p:cNvPr id="12" name="Ellipse 11">
            <a:extLst>
              <a:ext uri="{FF2B5EF4-FFF2-40B4-BE49-F238E27FC236}">
                <a16:creationId xmlns:a16="http://schemas.microsoft.com/office/drawing/2014/main" id="{80B28975-38BF-405C-A93B-D98404E75EF2}"/>
              </a:ext>
            </a:extLst>
          </p:cNvPr>
          <p:cNvSpPr/>
          <p:nvPr/>
        </p:nvSpPr>
        <p:spPr>
          <a:xfrm>
            <a:off x="2661517" y="2507530"/>
            <a:ext cx="1222326" cy="418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1DF03386-88A0-46A7-9CCD-3087A0C6EE1E}"/>
              </a:ext>
            </a:extLst>
          </p:cNvPr>
          <p:cNvSpPr/>
          <p:nvPr/>
        </p:nvSpPr>
        <p:spPr>
          <a:xfrm>
            <a:off x="5701439" y="3857546"/>
            <a:ext cx="794165" cy="5360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5A6C8F8B-BBCB-4FD7-B35E-A1A946F6F21F}"/>
              </a:ext>
            </a:extLst>
          </p:cNvPr>
          <p:cNvPicPr>
            <a:picLocks noChangeAspect="1"/>
          </p:cNvPicPr>
          <p:nvPr/>
        </p:nvPicPr>
        <p:blipFill>
          <a:blip r:embed="rId4"/>
          <a:stretch>
            <a:fillRect/>
          </a:stretch>
        </p:blipFill>
        <p:spPr>
          <a:xfrm>
            <a:off x="23775" y="6128342"/>
            <a:ext cx="1542422" cy="713294"/>
          </a:xfrm>
          <a:prstGeom prst="rect">
            <a:avLst/>
          </a:prstGeom>
        </p:spPr>
      </p:pic>
    </p:spTree>
    <p:extLst>
      <p:ext uri="{BB962C8B-B14F-4D97-AF65-F5344CB8AC3E}">
        <p14:creationId xmlns:p14="http://schemas.microsoft.com/office/powerpoint/2010/main" val="3699376071"/>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3.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Technologies - Conception Dividende</Template>
  <TotalTime>268</TotalTime>
  <Words>546</Words>
  <Application>Microsoft Office PowerPoint</Application>
  <PresentationFormat>Grand écran</PresentationFormat>
  <Paragraphs>51</Paragraphs>
  <Slides>14</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Gill Sans MT</vt:lpstr>
      <vt:lpstr>Wingdings 2</vt:lpstr>
      <vt:lpstr>Dividende</vt:lpstr>
      <vt:lpstr>Technologies – Conception de prototype</vt:lpstr>
      <vt:lpstr>Qu’est ce qu’un logiciel DE PROTOTYPAGE ? </vt:lpstr>
      <vt:lpstr>SOLUTION DE PROTOTYPAGE</vt:lpstr>
      <vt:lpstr>Comparatifs des deux solutions</vt:lpstr>
      <vt:lpstr>Comparatifs des deux solutions</vt:lpstr>
      <vt:lpstr>Comparatifs des deux solutions</vt:lpstr>
      <vt:lpstr>Comparatifs des deux solutions</vt:lpstr>
      <vt:lpstr>Exemple d’un prototype sur PROTO.IO</vt:lpstr>
      <vt:lpstr>Exemple d’un prototype sur PROTO.IO</vt:lpstr>
      <vt:lpstr>Exemple d’un prototype sur PROTO.IO</vt:lpstr>
      <vt:lpstr>Exemple d’un prototype sur PROTO.IO</vt:lpstr>
      <vt:lpstr>Exemple d’un prototype sur PROTO.IO</vt:lpstr>
      <vt:lpstr>Quelles sont les autres alternatives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 Conception de prototype</dc:title>
  <dc:creator>antoine sohier</dc:creator>
  <cp:lastModifiedBy>antoine sohier</cp:lastModifiedBy>
  <cp:revision>2</cp:revision>
  <dcterms:created xsi:type="dcterms:W3CDTF">2022-01-24T10:18:20Z</dcterms:created>
  <dcterms:modified xsi:type="dcterms:W3CDTF">2022-01-24T14:46:24Z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